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62" r:id="rId4"/>
    <p:sldId id="275" r:id="rId5"/>
    <p:sldId id="274" r:id="rId6"/>
    <p:sldId id="276" r:id="rId7"/>
    <p:sldId id="259" r:id="rId8"/>
    <p:sldId id="278" r:id="rId9"/>
    <p:sldId id="280" r:id="rId10"/>
    <p:sldId id="282" r:id="rId11"/>
    <p:sldId id="283" r:id="rId12"/>
    <p:sldId id="281" r:id="rId13"/>
    <p:sldId id="284" r:id="rId14"/>
    <p:sldId id="292" r:id="rId15"/>
    <p:sldId id="266" r:id="rId16"/>
    <p:sldId id="304" r:id="rId17"/>
    <p:sldId id="305" r:id="rId18"/>
    <p:sldId id="291" r:id="rId19"/>
    <p:sldId id="285" r:id="rId20"/>
    <p:sldId id="289" r:id="rId21"/>
    <p:sldId id="287" r:id="rId22"/>
    <p:sldId id="286" r:id="rId23"/>
    <p:sldId id="273" r:id="rId24"/>
    <p:sldId id="297" r:id="rId25"/>
    <p:sldId id="293" r:id="rId26"/>
    <p:sldId id="294" r:id="rId27"/>
    <p:sldId id="295" r:id="rId28"/>
    <p:sldId id="303" r:id="rId29"/>
    <p:sldId id="296" r:id="rId30"/>
    <p:sldId id="298" r:id="rId31"/>
    <p:sldId id="299" r:id="rId32"/>
    <p:sldId id="300" r:id="rId33"/>
    <p:sldId id="301" r:id="rId34"/>
    <p:sldId id="302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FF"/>
    <a:srgbClr val="219021"/>
    <a:srgbClr val="4A4AFF"/>
    <a:srgbClr val="AEAEFF"/>
    <a:srgbClr val="222B34"/>
    <a:srgbClr val="FFD53B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644" y="52"/>
      </p:cViewPr>
      <p:guideLst>
        <p:guide orient="horz" pos="55"/>
        <p:guide pos="1202"/>
        <p:guide pos="5602"/>
        <p:guide orient="horz" pos="31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59322-6C85-4127-9E81-7F8BF0D70E1A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A76D6-C0AA-410F-9DDC-526F0CB07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449F7-5D90-411E-B63D-8723CE855B03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1244503" y="2377716"/>
            <a:ext cx="6916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</a:rPr>
              <a:t>Generative Adversarial Networks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3A8B31-6E44-4C33-990E-9C86ACE33E11}"/>
              </a:ext>
            </a:extLst>
          </p:cNvPr>
          <p:cNvCxnSpPr>
            <a:cxnSpLocks/>
          </p:cNvCxnSpPr>
          <p:nvPr/>
        </p:nvCxnSpPr>
        <p:spPr>
          <a:xfrm>
            <a:off x="1300163" y="3085602"/>
            <a:ext cx="677227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1315CB3-1490-479A-880F-0D1C623254E2}"/>
              </a:ext>
            </a:extLst>
          </p:cNvPr>
          <p:cNvSpPr txBox="1"/>
          <p:nvPr/>
        </p:nvSpPr>
        <p:spPr>
          <a:xfrm>
            <a:off x="4642333" y="3236473"/>
            <a:ext cx="3430105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Yining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Xu  2018222050154 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and Information System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08A6301-1F36-4E4F-8E09-DEA7A56E5EFB}"/>
              </a:ext>
            </a:extLst>
          </p:cNvPr>
          <p:cNvSpPr/>
          <p:nvPr/>
        </p:nvSpPr>
        <p:spPr>
          <a:xfrm>
            <a:off x="438490" y="435814"/>
            <a:ext cx="2426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Network Structure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963A1B1-F481-4C12-8EB1-98B3FABD811F}"/>
              </a:ext>
            </a:extLst>
          </p:cNvPr>
          <p:cNvGrpSpPr/>
          <p:nvPr/>
        </p:nvGrpSpPr>
        <p:grpSpPr>
          <a:xfrm>
            <a:off x="669031" y="2392491"/>
            <a:ext cx="4048338" cy="832241"/>
            <a:chOff x="780805" y="2680623"/>
            <a:chExt cx="5509787" cy="14224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38AE67E-D1B6-4161-8032-E49E507790AF}"/>
                </a:ext>
              </a:extLst>
            </p:cNvPr>
            <p:cNvGrpSpPr/>
            <p:nvPr/>
          </p:nvGrpSpPr>
          <p:grpSpPr>
            <a:xfrm>
              <a:off x="780805" y="2997304"/>
              <a:ext cx="1831766" cy="789041"/>
              <a:chOff x="1550063" y="2478858"/>
              <a:chExt cx="1831766" cy="7890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8">
                    <a:extLst>
                      <a:ext uri="{FF2B5EF4-FFF2-40B4-BE49-F238E27FC236}">
                        <a16:creationId xmlns:a16="http://schemas.microsoft.com/office/drawing/2014/main" id="{B317409D-6298-458D-BF35-55B51CC44827}"/>
                      </a:ext>
                    </a:extLst>
                  </p:cNvPr>
                  <p:cNvSpPr txBox="1"/>
                  <p:nvPr/>
                </p:nvSpPr>
                <p:spPr>
                  <a:xfrm>
                    <a:off x="1550063" y="2478858"/>
                    <a:ext cx="1213006" cy="789041"/>
                  </a:xfrm>
                  <a:prstGeom prst="rect">
                    <a:avLst/>
                  </a:prstGeom>
                  <a:noFill/>
                </p:spPr>
                <p:txBody>
                  <a:bodyPr vert="horz"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𝑛𝑜𝑖𝑠𝑒</m:t>
                          </m:r>
                        </m:oMath>
                      </m:oMathPara>
                    </a14:m>
                    <a:endParaRPr lang="en-US" sz="2400" i="1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8">
                    <a:extLst>
                      <a:ext uri="{FF2B5EF4-FFF2-40B4-BE49-F238E27FC236}">
                        <a16:creationId xmlns:a16="http://schemas.microsoft.com/office/drawing/2014/main" id="{B317409D-6298-458D-BF35-55B51CC448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0063" y="2478858"/>
                    <a:ext cx="1213006" cy="78904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055" r="-411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62302C79-5C45-47D8-837E-BA0D2BE9CB85}"/>
                  </a:ext>
                </a:extLst>
              </p:cNvPr>
              <p:cNvCxnSpPr>
                <a:cxnSpLocks/>
                <a:stCxn id="10" idx="3"/>
                <a:endCxn id="7" idx="1"/>
              </p:cNvCxnSpPr>
              <p:nvPr/>
            </p:nvCxnSpPr>
            <p:spPr>
              <a:xfrm flipV="1">
                <a:off x="2763069" y="2873378"/>
                <a:ext cx="618760" cy="2"/>
              </a:xfrm>
              <a:prstGeom prst="straightConnector1">
                <a:avLst/>
              </a:prstGeom>
              <a:ln w="38100">
                <a:solidFill>
                  <a:srgbClr val="D92319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36BBAA0-8A9A-4913-AC5C-A88B5EEF3256}"/>
                </a:ext>
              </a:extLst>
            </p:cNvPr>
            <p:cNvGrpSpPr/>
            <p:nvPr/>
          </p:nvGrpSpPr>
          <p:grpSpPr>
            <a:xfrm>
              <a:off x="2612571" y="2680623"/>
              <a:ext cx="3678021" cy="1422400"/>
              <a:chOff x="3381829" y="2162177"/>
              <a:chExt cx="3678021" cy="14224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圆角矩形 2">
                    <a:extLst>
                      <a:ext uri="{FF2B5EF4-FFF2-40B4-BE49-F238E27FC236}">
                        <a16:creationId xmlns:a16="http://schemas.microsoft.com/office/drawing/2014/main" id="{FC82C3D0-E857-4E5E-8E59-B0CF7149624B}"/>
                      </a:ext>
                    </a:extLst>
                  </p:cNvPr>
                  <p:cNvSpPr/>
                  <p:nvPr/>
                </p:nvSpPr>
                <p:spPr>
                  <a:xfrm>
                    <a:off x="3381829" y="2162177"/>
                    <a:ext cx="2452915" cy="142240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9231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𝐺𝑒𝑛𝑒𝑟𝑎𝑡𝑜𝑟</m:t>
                          </m:r>
                        </m:oMath>
                      </m:oMathPara>
                    </a14:m>
                    <a:endParaRPr lang="en-US" sz="2800" i="1" dirty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圆角矩形 2">
                    <a:extLst>
                      <a:ext uri="{FF2B5EF4-FFF2-40B4-BE49-F238E27FC236}">
                        <a16:creationId xmlns:a16="http://schemas.microsoft.com/office/drawing/2014/main" id="{FC82C3D0-E857-4E5E-8E59-B0CF714962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1829" y="2162177"/>
                    <a:ext cx="2452915" cy="1422400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>
                    <a:solidFill>
                      <a:srgbClr val="D92319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4">
                    <a:extLst>
                      <a:ext uri="{FF2B5EF4-FFF2-40B4-BE49-F238E27FC236}">
                        <a16:creationId xmlns:a16="http://schemas.microsoft.com/office/drawing/2014/main" id="{3DC485E1-7C73-4F79-94A2-B816DABC08A1}"/>
                      </a:ext>
                    </a:extLst>
                  </p:cNvPr>
                  <p:cNvSpPr txBox="1"/>
                  <p:nvPr/>
                </p:nvSpPr>
                <p:spPr>
                  <a:xfrm>
                    <a:off x="6453503" y="2468552"/>
                    <a:ext cx="606347" cy="789041"/>
                  </a:xfrm>
                  <a:prstGeom prst="rect">
                    <a:avLst/>
                  </a:prstGeom>
                  <a:noFill/>
                </p:spPr>
                <p:txBody>
                  <a:bodyPr vert="horz"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楷体" pitchFamily="49" charset="-122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400" dirty="0">
                      <a:latin typeface="楷体" pitchFamily="49" charset="-122"/>
                      <a:ea typeface="楷体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8" name="TextBox 4">
                    <a:extLst>
                      <a:ext uri="{FF2B5EF4-FFF2-40B4-BE49-F238E27FC236}">
                        <a16:creationId xmlns:a16="http://schemas.microsoft.com/office/drawing/2014/main" id="{3DC485E1-7C73-4F79-94A2-B816DABC08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3503" y="2468552"/>
                    <a:ext cx="606347" cy="7890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316" r="-23288" b="-1184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C209E3F3-BC93-42D2-ABAD-B4E40C4A5F37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 flipV="1">
                <a:off x="5834744" y="2863074"/>
                <a:ext cx="618759" cy="10304"/>
              </a:xfrm>
              <a:prstGeom prst="straightConnector1">
                <a:avLst/>
              </a:prstGeom>
              <a:ln w="38100">
                <a:solidFill>
                  <a:srgbClr val="D92319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092AF8-F0B6-479D-8E83-8D191D528692}"/>
              </a:ext>
            </a:extLst>
          </p:cNvPr>
          <p:cNvGrpSpPr/>
          <p:nvPr/>
        </p:nvGrpSpPr>
        <p:grpSpPr>
          <a:xfrm>
            <a:off x="4717369" y="2454531"/>
            <a:ext cx="2038940" cy="696101"/>
            <a:chOff x="6290592" y="2786657"/>
            <a:chExt cx="2774996" cy="1189720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E12A342-95C9-474E-A37E-83325D5A7C50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290592" y="3381518"/>
              <a:ext cx="829415" cy="2"/>
            </a:xfrm>
            <a:prstGeom prst="straightConnector1">
              <a:avLst/>
            </a:prstGeom>
            <a:ln w="38100">
              <a:solidFill>
                <a:srgbClr val="D9231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圆角矩形 18">
                  <a:extLst>
                    <a:ext uri="{FF2B5EF4-FFF2-40B4-BE49-F238E27FC236}">
                      <a16:creationId xmlns:a16="http://schemas.microsoft.com/office/drawing/2014/main" id="{E4EC5300-DF0D-40D7-83E0-6B1813010A24}"/>
                    </a:ext>
                  </a:extLst>
                </p:cNvPr>
                <p:cNvSpPr/>
                <p:nvPr/>
              </p:nvSpPr>
              <p:spPr>
                <a:xfrm>
                  <a:off x="7120007" y="2786657"/>
                  <a:ext cx="1945581" cy="1189720"/>
                </a:xfrm>
                <a:prstGeom prst="roundRect">
                  <a:avLst/>
                </a:prstGeom>
                <a:noFill/>
                <a:ln w="28575">
                  <a:solidFill>
                    <a:srgbClr val="D923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𝐶𝑙𝑎𝑠𝑠𝑖𝑓𝑖𝑒𝑟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4" name="圆角矩形 18">
                  <a:extLst>
                    <a:ext uri="{FF2B5EF4-FFF2-40B4-BE49-F238E27FC236}">
                      <a16:creationId xmlns:a16="http://schemas.microsoft.com/office/drawing/2014/main" id="{E4EC5300-DF0D-40D7-83E0-6B1813010A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0007" y="2786657"/>
                  <a:ext cx="1945581" cy="1189720"/>
                </a:xfrm>
                <a:prstGeom prst="roundRect">
                  <a:avLst/>
                </a:prstGeom>
                <a:blipFill>
                  <a:blip r:embed="rId5"/>
                  <a:stretch>
                    <a:fillRect l="-418"/>
                  </a:stretch>
                </a:blipFill>
                <a:ln w="28575">
                  <a:solidFill>
                    <a:srgbClr val="D92319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B1A4E16-1973-44CB-B942-5E42FACAA66C}"/>
              </a:ext>
            </a:extLst>
          </p:cNvPr>
          <p:cNvGrpSpPr/>
          <p:nvPr/>
        </p:nvGrpSpPr>
        <p:grpSpPr>
          <a:xfrm>
            <a:off x="6756309" y="2613052"/>
            <a:ext cx="1638617" cy="379059"/>
            <a:chOff x="9065588" y="3057588"/>
            <a:chExt cx="2230157" cy="647858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B15437A-C442-43F1-8E7B-A644452F4EF3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9065588" y="3381518"/>
              <a:ext cx="829415" cy="0"/>
            </a:xfrm>
            <a:prstGeom prst="straightConnector1">
              <a:avLst/>
            </a:prstGeom>
            <a:ln w="38100">
              <a:solidFill>
                <a:srgbClr val="D9231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37">
                  <a:extLst>
                    <a:ext uri="{FF2B5EF4-FFF2-40B4-BE49-F238E27FC236}">
                      <a16:creationId xmlns:a16="http://schemas.microsoft.com/office/drawing/2014/main" id="{D1016544-E4B5-42B7-B5B3-5CF110DD2A6B}"/>
                    </a:ext>
                  </a:extLst>
                </p:cNvPr>
                <p:cNvSpPr txBox="1"/>
                <p:nvPr/>
              </p:nvSpPr>
              <p:spPr>
                <a:xfrm>
                  <a:off x="9895003" y="3057588"/>
                  <a:ext cx="1400742" cy="647858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楷体" pitchFamily="49" charset="-122"/>
                            <a:cs typeface="Times New Roman" pitchFamily="18" charset="0"/>
                          </a:rPr>
                          <m:t>𝑦𝑒𝑠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楷体" pitchFamily="49" charset="-122"/>
                            <a:cs typeface="Times New Roman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楷体" pitchFamily="49" charset="-122"/>
                            <a:cs typeface="Times New Roman" pitchFamily="18" charset="0"/>
                          </a:rPr>
                          <m:t>𝑜𝑟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楷体" pitchFamily="49" charset="-122"/>
                            <a:cs typeface="Times New Roman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楷体" pitchFamily="49" charset="-122"/>
                            <a:cs typeface="Times New Roman" pitchFamily="18" charset="0"/>
                          </a:rPr>
                          <m:t>𝑛𝑜</m:t>
                        </m:r>
                      </m:oMath>
                    </m:oMathPara>
                  </a14:m>
                  <a:endParaRPr lang="en-US" dirty="0">
                    <a:latin typeface="Times New Roman" pitchFamily="18" charset="0"/>
                    <a:ea typeface="楷体" pitchFamily="49" charset="-122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37">
                  <a:extLst>
                    <a:ext uri="{FF2B5EF4-FFF2-40B4-BE49-F238E27FC236}">
                      <a16:creationId xmlns:a16="http://schemas.microsoft.com/office/drawing/2014/main" id="{D1016544-E4B5-42B7-B5B3-5CF110DD2A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003" y="3057588"/>
                  <a:ext cx="1400742" cy="647858"/>
                </a:xfrm>
                <a:prstGeom prst="rect">
                  <a:avLst/>
                </a:prstGeom>
                <a:blipFill>
                  <a:blip r:embed="rId6"/>
                  <a:stretch>
                    <a:fillRect r="-6509" b="-48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39">
            <a:extLst>
              <a:ext uri="{FF2B5EF4-FFF2-40B4-BE49-F238E27FC236}">
                <a16:creationId xmlns:a16="http://schemas.microsoft.com/office/drawing/2014/main" id="{AA7A7CE6-AB38-4E29-9F08-50B2649E0FC5}"/>
              </a:ext>
            </a:extLst>
          </p:cNvPr>
          <p:cNvSpPr txBox="1"/>
          <p:nvPr/>
        </p:nvSpPr>
        <p:spPr>
          <a:xfrm>
            <a:off x="5202606" y="2006128"/>
            <a:ext cx="180228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sz="2000" b="1" dirty="0">
                <a:ea typeface="楷体" pitchFamily="49" charset="-122"/>
                <a:cs typeface="Times New Roman" pitchFamily="18" charset="0"/>
              </a:rPr>
              <a:t>loss calculator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6F1D638-CB6A-477E-B8E4-2C9B7986A124}"/>
              </a:ext>
            </a:extLst>
          </p:cNvPr>
          <p:cNvGrpSpPr/>
          <p:nvPr/>
        </p:nvGrpSpPr>
        <p:grpSpPr>
          <a:xfrm>
            <a:off x="583200" y="1152000"/>
            <a:ext cx="1677344" cy="400110"/>
            <a:chOff x="608656" y="1258304"/>
            <a:chExt cx="1677344" cy="400110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9838C9E-202A-4759-B895-409BF64E4EC4}"/>
                </a:ext>
              </a:extLst>
            </p:cNvPr>
            <p:cNvSpPr txBox="1"/>
            <p:nvPr/>
          </p:nvSpPr>
          <p:spPr>
            <a:xfrm>
              <a:off x="608656" y="1258304"/>
              <a:ext cx="1677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CNNs → GANs</a:t>
              </a: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900B2071-F7DD-42F8-9C3D-7E8FDF2CA4DE}"/>
                </a:ext>
              </a:extLst>
            </p:cNvPr>
            <p:cNvCxnSpPr>
              <a:cxnSpLocks/>
            </p:cNvCxnSpPr>
            <p:nvPr/>
          </p:nvCxnSpPr>
          <p:spPr>
            <a:xfrm>
              <a:off x="650081" y="1658414"/>
              <a:ext cx="15787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377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08A6301-1F36-4E4F-8E09-DEA7A56E5EFB}"/>
              </a:ext>
            </a:extLst>
          </p:cNvPr>
          <p:cNvSpPr/>
          <p:nvPr/>
        </p:nvSpPr>
        <p:spPr>
          <a:xfrm>
            <a:off x="438490" y="435814"/>
            <a:ext cx="2426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Network Structure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A4D3F9-D606-4877-9079-432C770B072D}"/>
              </a:ext>
            </a:extLst>
          </p:cNvPr>
          <p:cNvGrpSpPr/>
          <p:nvPr/>
        </p:nvGrpSpPr>
        <p:grpSpPr>
          <a:xfrm>
            <a:off x="964406" y="1981604"/>
            <a:ext cx="7065169" cy="1180291"/>
            <a:chOff x="780805" y="2680623"/>
            <a:chExt cx="9615692" cy="201725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963A1B1-F481-4C12-8EB1-98B3FABD811F}"/>
                </a:ext>
              </a:extLst>
            </p:cNvPr>
            <p:cNvGrpSpPr/>
            <p:nvPr/>
          </p:nvGrpSpPr>
          <p:grpSpPr>
            <a:xfrm>
              <a:off x="780805" y="2680623"/>
              <a:ext cx="5509787" cy="1422400"/>
              <a:chOff x="780805" y="2680623"/>
              <a:chExt cx="5509787" cy="1422400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738AE67E-D1B6-4161-8032-E49E507790AF}"/>
                  </a:ext>
                </a:extLst>
              </p:cNvPr>
              <p:cNvGrpSpPr/>
              <p:nvPr/>
            </p:nvGrpSpPr>
            <p:grpSpPr>
              <a:xfrm>
                <a:off x="780805" y="2997304"/>
                <a:ext cx="1831766" cy="789041"/>
                <a:chOff x="1550063" y="2478858"/>
                <a:chExt cx="1831766" cy="7890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8">
                      <a:extLst>
                        <a:ext uri="{FF2B5EF4-FFF2-40B4-BE49-F238E27FC236}">
                          <a16:creationId xmlns:a16="http://schemas.microsoft.com/office/drawing/2014/main" id="{B317409D-6298-458D-BF35-55B51CC448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50063" y="2478858"/>
                      <a:ext cx="1213006" cy="789041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itchFamily="18" charset="0"/>
                              </a:rPr>
                              <m:t>𝑛𝑜𝑖𝑠𝑒</m:t>
                            </m:r>
                          </m:oMath>
                        </m:oMathPara>
                      </a14:m>
                      <a:endPara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8">
                      <a:extLst>
                        <a:ext uri="{FF2B5EF4-FFF2-40B4-BE49-F238E27FC236}">
                          <a16:creationId xmlns:a16="http://schemas.microsoft.com/office/drawing/2014/main" id="{B317409D-6298-458D-BF35-55B51CC448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0063" y="2478858"/>
                      <a:ext cx="1213006" cy="789041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370" r="-47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直接箭头连接符 10">
                  <a:extLst>
                    <a:ext uri="{FF2B5EF4-FFF2-40B4-BE49-F238E27FC236}">
                      <a16:creationId xmlns:a16="http://schemas.microsoft.com/office/drawing/2014/main" id="{62302C79-5C45-47D8-837E-BA0D2BE9CB85}"/>
                    </a:ext>
                  </a:extLst>
                </p:cNvPr>
                <p:cNvCxnSpPr>
                  <a:cxnSpLocks/>
                  <a:stCxn id="10" idx="3"/>
                  <a:endCxn id="7" idx="1"/>
                </p:cNvCxnSpPr>
                <p:nvPr/>
              </p:nvCxnSpPr>
              <p:spPr>
                <a:xfrm flipV="1">
                  <a:off x="2763069" y="2873378"/>
                  <a:ext cx="618760" cy="2"/>
                </a:xfrm>
                <a:prstGeom prst="straightConnector1">
                  <a:avLst/>
                </a:prstGeom>
                <a:ln w="38100">
                  <a:solidFill>
                    <a:srgbClr val="D92319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036BBAA0-8A9A-4913-AC5C-A88B5EEF3256}"/>
                  </a:ext>
                </a:extLst>
              </p:cNvPr>
              <p:cNvGrpSpPr/>
              <p:nvPr/>
            </p:nvGrpSpPr>
            <p:grpSpPr>
              <a:xfrm>
                <a:off x="2612571" y="2680623"/>
                <a:ext cx="3678021" cy="1422400"/>
                <a:chOff x="3381829" y="2162177"/>
                <a:chExt cx="3678021" cy="142240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圆角矩形 2">
                      <a:extLst>
                        <a:ext uri="{FF2B5EF4-FFF2-40B4-BE49-F238E27FC236}">
                          <a16:creationId xmlns:a16="http://schemas.microsoft.com/office/drawing/2014/main" id="{FC82C3D0-E857-4E5E-8E59-B0CF71496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1829" y="2162177"/>
                      <a:ext cx="2452915" cy="1422400"/>
                    </a:xfrm>
                    <a:prstGeom prst="roundRect">
                      <a:avLst/>
                    </a:prstGeom>
                    <a:noFill/>
                    <a:ln w="28575">
                      <a:solidFill>
                        <a:srgbClr val="D9231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𝐺𝑒𝑛𝑒𝑟𝑎𝑡𝑜𝑟</m:t>
                            </m:r>
                          </m:oMath>
                        </m:oMathPara>
                      </a14:m>
                      <a:endParaRPr lang="en-US" sz="2800" i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圆角矩形 2">
                      <a:extLst>
                        <a:ext uri="{FF2B5EF4-FFF2-40B4-BE49-F238E27FC236}">
                          <a16:creationId xmlns:a16="http://schemas.microsoft.com/office/drawing/2014/main" id="{FC82C3D0-E857-4E5E-8E59-B0CF7149624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81829" y="2162177"/>
                      <a:ext cx="2452915" cy="142240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28575">
                      <a:solidFill>
                        <a:srgbClr val="D92319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4">
                      <a:extLst>
                        <a:ext uri="{FF2B5EF4-FFF2-40B4-BE49-F238E27FC236}">
                          <a16:creationId xmlns:a16="http://schemas.microsoft.com/office/drawing/2014/main" id="{3DC485E1-7C73-4F79-94A2-B816DABC08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3503" y="2468552"/>
                      <a:ext cx="606347" cy="789041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楷体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/>
                                    <a:ea typeface="楷体" pitchFamily="49" charset="-122"/>
                                  </a:rPr>
                                  <m:t>𝑦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>
                        <a:latin typeface="楷体" pitchFamily="49" charset="-122"/>
                        <a:ea typeface="楷体" pitchFamily="49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4">
                      <a:extLst>
                        <a:ext uri="{FF2B5EF4-FFF2-40B4-BE49-F238E27FC236}">
                          <a16:creationId xmlns:a16="http://schemas.microsoft.com/office/drawing/2014/main" id="{3DC485E1-7C73-4F79-94A2-B816DABC08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3503" y="2468552"/>
                      <a:ext cx="606347" cy="78904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1316" r="-24658" b="-131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C209E3F3-BC93-42D2-ABAD-B4E40C4A5F37}"/>
                    </a:ext>
                  </a:extLst>
                </p:cNvPr>
                <p:cNvCxnSpPr>
                  <a:cxnSpLocks/>
                  <a:stCxn id="7" idx="3"/>
                  <a:endCxn id="8" idx="1"/>
                </p:cNvCxnSpPr>
                <p:nvPr/>
              </p:nvCxnSpPr>
              <p:spPr>
                <a:xfrm flipV="1">
                  <a:off x="5834744" y="2863074"/>
                  <a:ext cx="618759" cy="10304"/>
                </a:xfrm>
                <a:prstGeom prst="straightConnector1">
                  <a:avLst/>
                </a:prstGeom>
                <a:ln w="38100">
                  <a:solidFill>
                    <a:srgbClr val="D92319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C092AF8-F0B6-479D-8E83-8D191D528692}"/>
                </a:ext>
              </a:extLst>
            </p:cNvPr>
            <p:cNvGrpSpPr/>
            <p:nvPr/>
          </p:nvGrpSpPr>
          <p:grpSpPr>
            <a:xfrm>
              <a:off x="6290592" y="3381520"/>
              <a:ext cx="2829646" cy="1316362"/>
              <a:chOff x="6290592" y="3381520"/>
              <a:chExt cx="2829646" cy="1316362"/>
            </a:xfrm>
          </p:grpSpPr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CE12A342-95C9-474E-A37E-83325D5A7C50}"/>
                  </a:ext>
                </a:extLst>
              </p:cNvPr>
              <p:cNvCxnSpPr>
                <a:cxnSpLocks/>
                <a:stCxn id="8" idx="3"/>
                <a:endCxn id="14" idx="1"/>
              </p:cNvCxnSpPr>
              <p:nvPr/>
            </p:nvCxnSpPr>
            <p:spPr>
              <a:xfrm>
                <a:off x="6290592" y="3381520"/>
                <a:ext cx="618759" cy="721503"/>
              </a:xfrm>
              <a:prstGeom prst="straightConnector1">
                <a:avLst/>
              </a:prstGeom>
              <a:ln w="38100">
                <a:solidFill>
                  <a:srgbClr val="D92319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圆角矩形 18">
                    <a:extLst>
                      <a:ext uri="{FF2B5EF4-FFF2-40B4-BE49-F238E27FC236}">
                        <a16:creationId xmlns:a16="http://schemas.microsoft.com/office/drawing/2014/main" id="{E4EC5300-DF0D-40D7-83E0-6B1813010A24}"/>
                      </a:ext>
                    </a:extLst>
                  </p:cNvPr>
                  <p:cNvSpPr/>
                  <p:nvPr/>
                </p:nvSpPr>
                <p:spPr>
                  <a:xfrm>
                    <a:off x="6909351" y="3508162"/>
                    <a:ext cx="2210887" cy="118972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D9231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𝐷𝑖𝑠𝑐𝑟𝑖𝑚𝑖𝑛𝑎𝑡𝑜𝑟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圆角矩形 18">
                    <a:extLst>
                      <a:ext uri="{FF2B5EF4-FFF2-40B4-BE49-F238E27FC236}">
                        <a16:creationId xmlns:a16="http://schemas.microsoft.com/office/drawing/2014/main" id="{E4EC5300-DF0D-40D7-83E0-6B1813010A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9351" y="3508162"/>
                    <a:ext cx="2210887" cy="118972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l="-1476"/>
                    </a:stretch>
                  </a:blipFill>
                  <a:ln w="28575">
                    <a:solidFill>
                      <a:srgbClr val="D92319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B1A4E16-1973-44CB-B942-5E42FACAA66C}"/>
                </a:ext>
              </a:extLst>
            </p:cNvPr>
            <p:cNvGrpSpPr/>
            <p:nvPr/>
          </p:nvGrpSpPr>
          <p:grpSpPr>
            <a:xfrm>
              <a:off x="9120239" y="3057586"/>
              <a:ext cx="1276258" cy="1045436"/>
              <a:chOff x="9120239" y="3057586"/>
              <a:chExt cx="1276258" cy="1045436"/>
            </a:xfrm>
          </p:grpSpPr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5B15437A-C442-43F1-8E7B-A644452F4EF3}"/>
                  </a:ext>
                </a:extLst>
              </p:cNvPr>
              <p:cNvCxnSpPr>
                <a:cxnSpLocks/>
                <a:stCxn id="14" idx="3"/>
                <a:endCxn id="17" idx="1"/>
              </p:cNvCxnSpPr>
              <p:nvPr/>
            </p:nvCxnSpPr>
            <p:spPr>
              <a:xfrm flipV="1">
                <a:off x="9120239" y="3373202"/>
                <a:ext cx="774764" cy="729820"/>
              </a:xfrm>
              <a:prstGeom prst="straightConnector1">
                <a:avLst/>
              </a:prstGeom>
              <a:ln w="38100">
                <a:solidFill>
                  <a:srgbClr val="D92319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37">
                    <a:extLst>
                      <a:ext uri="{FF2B5EF4-FFF2-40B4-BE49-F238E27FC236}">
                        <a16:creationId xmlns:a16="http://schemas.microsoft.com/office/drawing/2014/main" id="{D1016544-E4B5-42B7-B5B3-5CF110DD2A6B}"/>
                      </a:ext>
                    </a:extLst>
                  </p:cNvPr>
                  <p:cNvSpPr txBox="1"/>
                  <p:nvPr/>
                </p:nvSpPr>
                <p:spPr>
                  <a:xfrm>
                    <a:off x="9895003" y="3057586"/>
                    <a:ext cx="501494" cy="631233"/>
                  </a:xfrm>
                  <a:prstGeom prst="rect">
                    <a:avLst/>
                  </a:prstGeom>
                  <a:noFill/>
                </p:spPr>
                <p:txBody>
                  <a:bodyPr vert="horz" wrap="squar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楷体" pitchFamily="49" charset="-122"/>
                              <a:cs typeface="Times New Roman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dirty="0">
                      <a:latin typeface="Times New Roman" pitchFamily="18" charset="0"/>
                      <a:ea typeface="楷体" pitchFamily="49" charset="-122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37">
                    <a:extLst>
                      <a:ext uri="{FF2B5EF4-FFF2-40B4-BE49-F238E27FC236}">
                        <a16:creationId xmlns:a16="http://schemas.microsoft.com/office/drawing/2014/main" id="{D1016544-E4B5-42B7-B5B3-5CF110DD2A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5003" y="3057586"/>
                    <a:ext cx="501494" cy="6312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40D6BCB-64D1-471A-B112-326F5A6EAAC5}"/>
              </a:ext>
            </a:extLst>
          </p:cNvPr>
          <p:cNvGrpSpPr/>
          <p:nvPr/>
        </p:nvGrpSpPr>
        <p:grpSpPr>
          <a:xfrm>
            <a:off x="583200" y="1152000"/>
            <a:ext cx="1677344" cy="400110"/>
            <a:chOff x="608656" y="1258304"/>
            <a:chExt cx="1677344" cy="40011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02CCC52-78E8-4E24-91C0-036CE5385B2B}"/>
                </a:ext>
              </a:extLst>
            </p:cNvPr>
            <p:cNvSpPr txBox="1"/>
            <p:nvPr/>
          </p:nvSpPr>
          <p:spPr>
            <a:xfrm>
              <a:off x="608656" y="1258304"/>
              <a:ext cx="1677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CNNs → GANs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DB160BC-1775-4520-A37F-334A5DC9F782}"/>
                </a:ext>
              </a:extLst>
            </p:cNvPr>
            <p:cNvCxnSpPr>
              <a:cxnSpLocks/>
            </p:cNvCxnSpPr>
            <p:nvPr/>
          </p:nvCxnSpPr>
          <p:spPr>
            <a:xfrm>
              <a:off x="650081" y="1658414"/>
              <a:ext cx="15787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9">
                <a:extLst>
                  <a:ext uri="{FF2B5EF4-FFF2-40B4-BE49-F238E27FC236}">
                    <a16:creationId xmlns:a16="http://schemas.microsoft.com/office/drawing/2014/main" id="{A2311A83-CE23-4495-83C9-13FE869371BB}"/>
                  </a:ext>
                </a:extLst>
              </p:cNvPr>
              <p:cNvSpPr txBox="1"/>
              <p:nvPr/>
            </p:nvSpPr>
            <p:spPr>
              <a:xfrm>
                <a:off x="3450432" y="3056194"/>
                <a:ext cx="1562314" cy="40011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楷体" pitchFamily="49" charset="-122"/>
                          <a:cs typeface="Times New Roman" pitchFamily="18" charset="0"/>
                        </a:rPr>
                        <m:t>𝑅𝑒𝑎𝑙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楷体" pitchFamily="49" charset="-122"/>
                          <a:cs typeface="Times New Roman" pitchFamily="18" charset="0"/>
                        </a:rPr>
                        <m:t>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楷体" pitchFamily="49" charset="-122"/>
                          <a:cs typeface="Times New Roman" pitchFamily="18" charset="0"/>
                        </a:rPr>
                        <m:t>𝑖𝑚𝑎𝑔𝑒𝑠</m:t>
                      </m:r>
                    </m:oMath>
                  </m:oMathPara>
                </a14:m>
                <a:endParaRPr lang="en-US" sz="2000" dirty="0"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TextBox 9">
                <a:extLst>
                  <a:ext uri="{FF2B5EF4-FFF2-40B4-BE49-F238E27FC236}">
                    <a16:creationId xmlns:a16="http://schemas.microsoft.com/office/drawing/2014/main" id="{A2311A83-CE23-4495-83C9-13FE8693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432" y="3056194"/>
                <a:ext cx="1562314" cy="400110"/>
              </a:xfrm>
              <a:prstGeom prst="rect">
                <a:avLst/>
              </a:prstGeom>
              <a:blipFill>
                <a:blip r:embed="rId7"/>
                <a:stretch>
                  <a:fillRect r="-3516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36FB964-A9E1-471C-A1DC-9C66E07E5495}"/>
              </a:ext>
            </a:extLst>
          </p:cNvPr>
          <p:cNvCxnSpPr>
            <a:cxnSpLocks/>
            <a:stCxn id="29" idx="3"/>
            <a:endCxn id="14" idx="1"/>
          </p:cNvCxnSpPr>
          <p:nvPr/>
        </p:nvCxnSpPr>
        <p:spPr>
          <a:xfrm flipV="1">
            <a:off x="5012746" y="2813845"/>
            <a:ext cx="454635" cy="442404"/>
          </a:xfrm>
          <a:prstGeom prst="straightConnector1">
            <a:avLst/>
          </a:prstGeom>
          <a:ln w="38100">
            <a:solidFill>
              <a:srgbClr val="D923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F187B59-BE3C-452E-B448-9BA8D2B6933D}"/>
              </a:ext>
            </a:extLst>
          </p:cNvPr>
          <p:cNvCxnSpPr>
            <a:cxnSpLocks/>
            <a:stCxn id="14" idx="3"/>
            <a:endCxn id="39" idx="1"/>
          </p:cNvCxnSpPr>
          <p:nvPr/>
        </p:nvCxnSpPr>
        <p:spPr>
          <a:xfrm>
            <a:off x="7091839" y="2813845"/>
            <a:ext cx="569261" cy="427015"/>
          </a:xfrm>
          <a:prstGeom prst="straightConnector1">
            <a:avLst/>
          </a:prstGeom>
          <a:ln w="38100">
            <a:solidFill>
              <a:srgbClr val="D923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7">
                <a:extLst>
                  <a:ext uri="{FF2B5EF4-FFF2-40B4-BE49-F238E27FC236}">
                    <a16:creationId xmlns:a16="http://schemas.microsoft.com/office/drawing/2014/main" id="{E4BD6A09-9F1C-4AED-83BB-1372B4F7032B}"/>
                  </a:ext>
                </a:extLst>
              </p:cNvPr>
              <p:cNvSpPr txBox="1"/>
              <p:nvPr/>
            </p:nvSpPr>
            <p:spPr>
              <a:xfrm>
                <a:off x="7661100" y="3056194"/>
                <a:ext cx="368475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楷体" pitchFamily="49" charset="-122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imes New Roman" pitchFamily="18" charset="0"/>
                  <a:ea typeface="楷体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9" name="TextBox 37">
                <a:extLst>
                  <a:ext uri="{FF2B5EF4-FFF2-40B4-BE49-F238E27FC236}">
                    <a16:creationId xmlns:a16="http://schemas.microsoft.com/office/drawing/2014/main" id="{E4BD6A09-9F1C-4AED-83BB-1372B4F7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100" y="3056194"/>
                <a:ext cx="3684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33">
                <a:extLst>
                  <a:ext uri="{FF2B5EF4-FFF2-40B4-BE49-F238E27FC236}">
                    <a16:creationId xmlns:a16="http://schemas.microsoft.com/office/drawing/2014/main" id="{B7BAD53D-233C-4DB9-90FB-4963EF7D5C40}"/>
                  </a:ext>
                </a:extLst>
              </p:cNvPr>
              <p:cNvSpPr txBox="1"/>
              <p:nvPr/>
            </p:nvSpPr>
            <p:spPr>
              <a:xfrm>
                <a:off x="745671" y="3595561"/>
                <a:ext cx="3517117" cy="42966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  <a:ea typeface="楷体" pitchFamily="49" charset="-122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楷体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楷体" pitchFamily="49" charset="-122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  <a:ea typeface="楷体" pitchFamily="49" charset="-122"/>
                            </a:rPr>
                            <m:t>log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⁡(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))]</m:t>
                          </m:r>
                        </m:e>
                      </m:func>
                      <m:r>
                        <a:rPr lang="en-US" altLang="zh-CN" sz="2000" i="1">
                          <a:latin typeface="Cambria Math" panose="02040503050406030204" pitchFamily="18" charset="0"/>
                          <a:ea typeface="楷体" pitchFamily="49" charset="-122"/>
                        </a:rPr>
                        <m:t>+</m:t>
                      </m:r>
                    </m:oMath>
                  </m:oMathPara>
                </a14:m>
                <a:endParaRPr lang="en-US" sz="20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45" name="TextBox 33">
                <a:extLst>
                  <a:ext uri="{FF2B5EF4-FFF2-40B4-BE49-F238E27FC236}">
                    <a16:creationId xmlns:a16="http://schemas.microsoft.com/office/drawing/2014/main" id="{B7BAD53D-233C-4DB9-90FB-4963EF7D5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1" y="3595561"/>
                <a:ext cx="3517117" cy="429669"/>
              </a:xfrm>
              <a:prstGeom prst="rect">
                <a:avLst/>
              </a:prstGeom>
              <a:blipFill>
                <a:blip r:embed="rId9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4">
                <a:extLst>
                  <a:ext uri="{FF2B5EF4-FFF2-40B4-BE49-F238E27FC236}">
                    <a16:creationId xmlns:a16="http://schemas.microsoft.com/office/drawing/2014/main" id="{D9491395-AEC7-4CFF-AA4D-D20D57DC7637}"/>
                  </a:ext>
                </a:extLst>
              </p:cNvPr>
              <p:cNvSpPr txBox="1"/>
              <p:nvPr/>
            </p:nvSpPr>
            <p:spPr>
              <a:xfrm>
                <a:off x="3999136" y="3595561"/>
                <a:ext cx="3273139" cy="42966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  <a:ea typeface="楷体" pitchFamily="49" charset="-122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楷体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楷体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  <a:ea typeface="楷体" pitchFamily="49" charset="-122"/>
                            </a:rPr>
                            <m:t>log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⁡(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)))]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46" name="TextBox 44">
                <a:extLst>
                  <a:ext uri="{FF2B5EF4-FFF2-40B4-BE49-F238E27FC236}">
                    <a16:creationId xmlns:a16="http://schemas.microsoft.com/office/drawing/2014/main" id="{D9491395-AEC7-4CFF-AA4D-D20D57DC7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136" y="3595561"/>
                <a:ext cx="3273139" cy="429669"/>
              </a:xfrm>
              <a:prstGeom prst="rect">
                <a:avLst/>
              </a:prstGeom>
              <a:blipFill>
                <a:blip r:embed="rId10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C47164E3-2EDD-4CE8-B645-DD96BB6DF5BC}"/>
                  </a:ext>
                </a:extLst>
              </p:cNvPr>
              <p:cNvSpPr txBox="1"/>
              <p:nvPr/>
            </p:nvSpPr>
            <p:spPr>
              <a:xfrm>
                <a:off x="3998058" y="3596757"/>
                <a:ext cx="3757439" cy="42966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  <a:ea typeface="楷体" pitchFamily="49" charset="-122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楷体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楷体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  <a:ea typeface="楷体" pitchFamily="49" charset="-122"/>
                            </a:rPr>
                            <m:t>log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⁡(1−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𝑧</m:t>
                          </m:r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)))]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C47164E3-2EDD-4CE8-B645-DD96BB6DF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058" y="3596757"/>
                <a:ext cx="3757439" cy="429669"/>
              </a:xfrm>
              <a:prstGeom prst="rect">
                <a:avLst/>
              </a:prstGeom>
              <a:blipFill>
                <a:blip r:embed="rId11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B628DC-2CB7-490B-BF1C-150A215D761D}"/>
                  </a:ext>
                </a:extLst>
              </p:cNvPr>
              <p:cNvSpPr txBox="1"/>
              <p:nvPr/>
            </p:nvSpPr>
            <p:spPr>
              <a:xfrm>
                <a:off x="745671" y="4122774"/>
                <a:ext cx="6537431" cy="451790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  <a:ea typeface="楷体" pitchFamily="49" charset="-122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楷体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楷体" pitchFamily="49" charset="-122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/>
                                      <a:ea typeface="楷体" pitchFamily="49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楷体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  <a:ea typeface="楷体" pitchFamily="49" charset="-122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楷体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/>
                                              <a:ea typeface="楷体" pitchFamily="49" charset="-122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楷体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楷体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  <a:ea typeface="楷体" pitchFamily="49" charset="-122"/>
                            </a:rPr>
                            <m:t>log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⁡(1−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𝑧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)))]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B628DC-2CB7-490B-BF1C-150A215D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1" y="4122774"/>
                <a:ext cx="6537431" cy="451790"/>
              </a:xfrm>
              <a:prstGeom prst="rect">
                <a:avLst/>
              </a:prstGeom>
              <a:blipFill>
                <a:blip r:embed="rId1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36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6" grpId="1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08A6301-1F36-4E4F-8E09-DEA7A56E5EFB}"/>
              </a:ext>
            </a:extLst>
          </p:cNvPr>
          <p:cNvSpPr/>
          <p:nvPr/>
        </p:nvSpPr>
        <p:spPr>
          <a:xfrm>
            <a:off x="438490" y="435814"/>
            <a:ext cx="2426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Network Structure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9D30292-3EEA-4286-A544-A3F45A0DDE6D}"/>
              </a:ext>
            </a:extLst>
          </p:cNvPr>
          <p:cNvSpPr txBox="1"/>
          <p:nvPr/>
        </p:nvSpPr>
        <p:spPr>
          <a:xfrm>
            <a:off x="608656" y="1151624"/>
            <a:ext cx="167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Adversarial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6C3B155-C438-4028-9133-367D5F388121}"/>
              </a:ext>
            </a:extLst>
          </p:cNvPr>
          <p:cNvCxnSpPr>
            <a:cxnSpLocks/>
          </p:cNvCxnSpPr>
          <p:nvPr/>
        </p:nvCxnSpPr>
        <p:spPr>
          <a:xfrm>
            <a:off x="650081" y="1551734"/>
            <a:ext cx="12072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45">
                <a:extLst>
                  <a:ext uri="{FF2B5EF4-FFF2-40B4-BE49-F238E27FC236}">
                    <a16:creationId xmlns:a16="http://schemas.microsoft.com/office/drawing/2014/main" id="{FD875CB3-1406-4298-B110-AA87BA8D8E45}"/>
                  </a:ext>
                </a:extLst>
              </p:cNvPr>
              <p:cNvSpPr txBox="1"/>
              <p:nvPr/>
            </p:nvSpPr>
            <p:spPr>
              <a:xfrm>
                <a:off x="1260872" y="2534775"/>
                <a:ext cx="3722173" cy="42966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/>
                              <a:ea typeface="楷体" pitchFamily="49" charset="-122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200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  <m:t>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/>
                              <a:ea typeface="楷体" pitchFamily="49" charset="-122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/>
                              <a:ea typeface="楷体" pitchFamily="49" charset="-122"/>
                            </a:rPr>
                            <m:t>log</m:t>
                          </m:r>
                          <m:r>
                            <a:rPr lang="en-US" altLang="zh-CN" sz="2000" i="1">
                              <a:latin typeface="Cambria Math"/>
                              <a:ea typeface="楷体" pitchFamily="49" charset="-122"/>
                            </a:rPr>
                            <m:t>⁡(1−</m:t>
                          </m:r>
                          <m:r>
                            <a:rPr lang="en-US" altLang="zh-CN" sz="2000" i="1">
                              <a:latin typeface="Cambria Math"/>
                              <a:ea typeface="楷体" pitchFamily="49" charset="-122"/>
                            </a:rPr>
                            <m:t>𝐷</m:t>
                          </m:r>
                          <m:r>
                            <a:rPr lang="en-US" altLang="zh-CN" sz="2000" i="1">
                              <a:latin typeface="Cambria Math"/>
                              <a:ea typeface="楷体" pitchFamily="49" charset="-122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/>
                              <a:ea typeface="楷体" pitchFamily="49" charset="-122"/>
                            </a:rPr>
                            <m:t>𝐺</m:t>
                          </m:r>
                          <m:r>
                            <a:rPr lang="en-US" altLang="zh-CN" sz="2000" i="1">
                              <a:latin typeface="Cambria Math"/>
                              <a:ea typeface="楷体" pitchFamily="49" charset="-122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/>
                              <a:ea typeface="楷体" pitchFamily="49" charset="-122"/>
                            </a:rPr>
                            <m:t>𝑧</m:t>
                          </m:r>
                          <m:r>
                            <a:rPr lang="en-US" altLang="zh-CN" sz="2000" i="1">
                              <a:latin typeface="Cambria Math"/>
                              <a:ea typeface="楷体" pitchFamily="49" charset="-122"/>
                            </a:rPr>
                            <m:t>)))]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23" name="TextBox 45">
                <a:extLst>
                  <a:ext uri="{FF2B5EF4-FFF2-40B4-BE49-F238E27FC236}">
                    <a16:creationId xmlns:a16="http://schemas.microsoft.com/office/drawing/2014/main" id="{FD875CB3-1406-4298-B110-AA87BA8D8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872" y="2534775"/>
                <a:ext cx="3722173" cy="429669"/>
              </a:xfrm>
              <a:prstGeom prst="rect">
                <a:avLst/>
              </a:prstGeom>
              <a:blipFill>
                <a:blip r:embed="rId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3125DBB5-D99B-4009-BA62-2AC336C4C207}"/>
                  </a:ext>
                </a:extLst>
              </p:cNvPr>
              <p:cNvSpPr txBox="1"/>
              <p:nvPr/>
            </p:nvSpPr>
            <p:spPr>
              <a:xfrm>
                <a:off x="1253728" y="1816047"/>
                <a:ext cx="6537431" cy="451790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  <a:ea typeface="楷体" pitchFamily="49" charset="-122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楷体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楷体" pitchFamily="49" charset="-122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楷体" pitchFamily="49" charset="-122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/>
                                      <a:ea typeface="楷体" pitchFamily="49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楷体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  <a:ea typeface="楷体" pitchFamily="49" charset="-122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楷体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/>
                                              <a:ea typeface="楷体" pitchFamily="49" charset="-122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楷体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楷体" pitchFamily="49" charset="-122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𝑧</m:t>
                              </m:r>
                              <m:r>
                                <a:rPr lang="en-US" sz="2000" i="1">
                                  <a:latin typeface="Cambria Math"/>
                                  <a:ea typeface="楷体" pitchFamily="49" charset="-122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  <a:ea typeface="楷体" pitchFamily="49" charset="-122"/>
                            </a:rPr>
                            <m:t>log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⁡(1−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𝐷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𝐺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𝑧</m:t>
                          </m:r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)))]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3125DBB5-D99B-4009-BA62-2AC336C4C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728" y="1816047"/>
                <a:ext cx="6537431" cy="451790"/>
              </a:xfrm>
              <a:prstGeom prst="rect">
                <a:avLst/>
              </a:prstGeom>
              <a:blipFill>
                <a:blip r:embed="rId3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3">
            <a:extLst>
              <a:ext uri="{FF2B5EF4-FFF2-40B4-BE49-F238E27FC236}">
                <a16:creationId xmlns:a16="http://schemas.microsoft.com/office/drawing/2014/main" id="{EA9ECBDE-D552-45A0-AD5D-E68598E7D5FC}"/>
              </a:ext>
            </a:extLst>
          </p:cNvPr>
          <p:cNvSpPr txBox="1"/>
          <p:nvPr/>
        </p:nvSpPr>
        <p:spPr>
          <a:xfrm>
            <a:off x="608655" y="1841887"/>
            <a:ext cx="74418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sz="2000" b="1" dirty="0">
                <a:ea typeface="楷体" pitchFamily="49" charset="-122"/>
                <a:cs typeface="Times New Roman" pitchFamily="18" charset="0"/>
              </a:rPr>
              <a:t>D</a:t>
            </a:r>
            <a:r>
              <a:rPr lang="en-US" altLang="zh-CN" sz="2000" b="1" dirty="0">
                <a:ea typeface="楷体" pitchFamily="49" charset="-122"/>
                <a:cs typeface="Times New Roman" pitchFamily="18" charset="0"/>
              </a:rPr>
              <a:t>   </a:t>
            </a:r>
            <a:r>
              <a:rPr lang="en-US" sz="2000" b="1" dirty="0">
                <a:ea typeface="楷体" pitchFamily="49" charset="-122"/>
                <a:cs typeface="Times New Roman" pitchFamily="18" charset="0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6">
                <a:extLst>
                  <a:ext uri="{FF2B5EF4-FFF2-40B4-BE49-F238E27FC236}">
                    <a16:creationId xmlns:a16="http://schemas.microsoft.com/office/drawing/2014/main" id="{6A315785-0D56-4542-8B36-6824F892EBF3}"/>
                  </a:ext>
                </a:extLst>
              </p:cNvPr>
              <p:cNvSpPr txBox="1"/>
              <p:nvPr/>
            </p:nvSpPr>
            <p:spPr>
              <a:xfrm>
                <a:off x="632501" y="3203282"/>
                <a:ext cx="6840244" cy="45179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  <a:ea typeface="楷体" pitchFamily="49" charset="-122"/>
                            </a:rPr>
                            <m:t>min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楷体" pitchFamily="49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/>
                                  <a:ea typeface="楷体" pitchFamily="49" charset="-122"/>
                                </a:rPr>
                                <m:t>max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𝑥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楷体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  <a:ea typeface="楷体" pitchFamily="49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  <a:ea typeface="楷体" pitchFamily="49" charset="-122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𝑥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楷体" pitchFamily="49" charset="-12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/>
                                          <a:ea typeface="楷体" pitchFamily="49" charset="-122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楷体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latin typeface="Cambria Math"/>
                                              <a:ea typeface="楷体" pitchFamily="49" charset="-122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楷体" pitchFamily="49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/>
                                                  <a:ea typeface="楷体" pitchFamily="49" charset="-122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楷体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𝑧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楷体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  <a:ea typeface="楷体" pitchFamily="49" charset="-122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  <a:ea typeface="楷体" pitchFamily="49" charset="-122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𝑧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  <a:ea typeface="楷体" pitchFamily="49" charset="-122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/>
                                  <a:ea typeface="楷体" pitchFamily="49" charset="-122"/>
                                </a:rPr>
                                <m:t>log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⁡(1−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𝐷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𝐺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𝑧</m:t>
                              </m:r>
                              <m:r>
                                <a:rPr lang="en-US" altLang="zh-CN" sz="2000" i="1">
                                  <a:latin typeface="Cambria Math"/>
                                  <a:ea typeface="楷体" pitchFamily="49" charset="-122"/>
                                </a:rPr>
                                <m:t>)))]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b="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27" name="TextBox 6">
                <a:extLst>
                  <a:ext uri="{FF2B5EF4-FFF2-40B4-BE49-F238E27FC236}">
                    <a16:creationId xmlns:a16="http://schemas.microsoft.com/office/drawing/2014/main" id="{6A315785-0D56-4542-8B36-6824F892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01" y="3203282"/>
                <a:ext cx="6840244" cy="451790"/>
              </a:xfrm>
              <a:prstGeom prst="rect">
                <a:avLst/>
              </a:prstGeom>
              <a:blipFill>
                <a:blip r:embed="rId4"/>
                <a:stretch>
                  <a:fillRect r="-267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10">
            <a:extLst>
              <a:ext uri="{FF2B5EF4-FFF2-40B4-BE49-F238E27FC236}">
                <a16:creationId xmlns:a16="http://schemas.microsoft.com/office/drawing/2014/main" id="{1D9DEC30-0751-4FE6-90B5-537BD4C11050}"/>
              </a:ext>
            </a:extLst>
          </p:cNvPr>
          <p:cNvSpPr txBox="1"/>
          <p:nvPr/>
        </p:nvSpPr>
        <p:spPr>
          <a:xfrm>
            <a:off x="1857375" y="3932939"/>
            <a:ext cx="16144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ea typeface="楷体" pitchFamily="49" charset="-122"/>
                <a:cs typeface="Times New Roman" pitchFamily="18" charset="0"/>
              </a:rPr>
              <a:t>adversarial</a:t>
            </a:r>
            <a:endParaRPr lang="en-US" sz="2000" b="1" dirty="0">
              <a:solidFill>
                <a:srgbClr val="FF0000"/>
              </a:solidFill>
              <a:ea typeface="楷体" pitchFamily="49" charset="-122"/>
              <a:cs typeface="Times New Roman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DBFDFA8-920D-47BC-91D9-5BD9DFB0E79E}"/>
              </a:ext>
            </a:extLst>
          </p:cNvPr>
          <p:cNvCxnSpPr>
            <a:cxnSpLocks/>
            <a:stCxn id="30" idx="1"/>
            <a:endCxn id="37" idx="2"/>
          </p:cNvCxnSpPr>
          <p:nvPr/>
        </p:nvCxnSpPr>
        <p:spPr>
          <a:xfrm flipH="1" flipV="1">
            <a:off x="1165150" y="3769899"/>
            <a:ext cx="692225" cy="39387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">
            <a:extLst>
              <a:ext uri="{FF2B5EF4-FFF2-40B4-BE49-F238E27FC236}">
                <a16:creationId xmlns:a16="http://schemas.microsoft.com/office/drawing/2014/main" id="{25651708-629E-4A63-8E13-A21EBBCC24B4}"/>
              </a:ext>
            </a:extLst>
          </p:cNvPr>
          <p:cNvSpPr txBox="1"/>
          <p:nvPr/>
        </p:nvSpPr>
        <p:spPr>
          <a:xfrm>
            <a:off x="608655" y="2505674"/>
            <a:ext cx="744185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b="1" dirty="0">
                <a:ea typeface="楷体" pitchFamily="49" charset="-122"/>
                <a:cs typeface="Times New Roman" pitchFamily="18" charset="0"/>
              </a:rPr>
              <a:t>G   </a:t>
            </a:r>
            <a:r>
              <a:rPr lang="en-US" sz="2000" b="1" dirty="0">
                <a:ea typeface="楷体" pitchFamily="49" charset="-122"/>
                <a:cs typeface="Times New Roman" pitchFamily="18" charset="0"/>
              </a:rPr>
              <a:t>→</a:t>
            </a:r>
          </a:p>
        </p:txBody>
      </p:sp>
      <p:sp>
        <p:nvSpPr>
          <p:cNvPr id="34" name="TextBox 31">
            <a:extLst>
              <a:ext uri="{FF2B5EF4-FFF2-40B4-BE49-F238E27FC236}">
                <a16:creationId xmlns:a16="http://schemas.microsoft.com/office/drawing/2014/main" id="{C5C46B1A-F3A5-4041-9AFF-01856387407D}"/>
              </a:ext>
            </a:extLst>
          </p:cNvPr>
          <p:cNvSpPr txBox="1"/>
          <p:nvPr/>
        </p:nvSpPr>
        <p:spPr>
          <a:xfrm>
            <a:off x="1301294" y="3462122"/>
            <a:ext cx="292068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en-US" sz="1400" b="1" dirty="0">
                <a:ea typeface="楷体" pitchFamily="49" charset="-122"/>
                <a:cs typeface="Times New Roman" pitchFamily="18" charset="0"/>
              </a:rPr>
              <a:t>D</a:t>
            </a: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CC82E1EE-8802-4AFB-8AFF-A35E768DFBC5}"/>
              </a:ext>
            </a:extLst>
          </p:cNvPr>
          <p:cNvSpPr txBox="1"/>
          <p:nvPr/>
        </p:nvSpPr>
        <p:spPr>
          <a:xfrm>
            <a:off x="833110" y="3462122"/>
            <a:ext cx="295274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sz="1400" b="1" dirty="0">
                <a:ea typeface="楷体" pitchFamily="49" charset="-122"/>
                <a:cs typeface="Times New Roman" pitchFamily="18" charset="0"/>
              </a:rPr>
              <a:t>G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BC37FE7-9A44-4FB3-899F-91C08C5BB823}"/>
              </a:ext>
            </a:extLst>
          </p:cNvPr>
          <p:cNvSpPr/>
          <p:nvPr/>
        </p:nvSpPr>
        <p:spPr>
          <a:xfrm>
            <a:off x="608655" y="3203282"/>
            <a:ext cx="1112989" cy="566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56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0" grpId="0"/>
      <p:bldP spid="32" grpId="0"/>
      <p:bldP spid="34" grpId="0"/>
      <p:bldP spid="35" grpId="0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08A6301-1F36-4E4F-8E09-DEA7A56E5EFB}"/>
              </a:ext>
            </a:extLst>
          </p:cNvPr>
          <p:cNvSpPr/>
          <p:nvPr/>
        </p:nvSpPr>
        <p:spPr>
          <a:xfrm>
            <a:off x="438490" y="435814"/>
            <a:ext cx="2426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Network Structure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EA1E300-246C-4533-8862-91062BEFC35F}"/>
              </a:ext>
            </a:extLst>
          </p:cNvPr>
          <p:cNvGrpSpPr/>
          <p:nvPr/>
        </p:nvGrpSpPr>
        <p:grpSpPr>
          <a:xfrm>
            <a:off x="608656" y="1151624"/>
            <a:ext cx="1677344" cy="400110"/>
            <a:chOff x="608656" y="1151624"/>
            <a:chExt cx="1677344" cy="40011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9C4B1B5-E036-4283-AE56-C898D6214FDC}"/>
                </a:ext>
              </a:extLst>
            </p:cNvPr>
            <p:cNvSpPr txBox="1"/>
            <p:nvPr/>
          </p:nvSpPr>
          <p:spPr>
            <a:xfrm>
              <a:off x="608656" y="1151624"/>
              <a:ext cx="1677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Network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25C5B-4B58-4D6B-A8A5-64FD237FE06C}"/>
                </a:ext>
              </a:extLst>
            </p:cNvPr>
            <p:cNvCxnSpPr>
              <a:cxnSpLocks/>
            </p:cNvCxnSpPr>
            <p:nvPr/>
          </p:nvCxnSpPr>
          <p:spPr>
            <a:xfrm>
              <a:off x="650081" y="1551734"/>
              <a:ext cx="92154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4CF9BA2-83E2-46C7-84FF-C1EDB06EA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28" y="1736095"/>
            <a:ext cx="6076190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62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08A6301-1F36-4E4F-8E09-DEA7A56E5EFB}"/>
              </a:ext>
            </a:extLst>
          </p:cNvPr>
          <p:cNvSpPr/>
          <p:nvPr/>
        </p:nvSpPr>
        <p:spPr>
          <a:xfrm>
            <a:off x="438490" y="435814"/>
            <a:ext cx="2426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Network Structure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EA1E300-246C-4533-8862-91062BEFC35F}"/>
              </a:ext>
            </a:extLst>
          </p:cNvPr>
          <p:cNvGrpSpPr/>
          <p:nvPr/>
        </p:nvGrpSpPr>
        <p:grpSpPr>
          <a:xfrm>
            <a:off x="608656" y="1151624"/>
            <a:ext cx="1677344" cy="400110"/>
            <a:chOff x="608656" y="1151624"/>
            <a:chExt cx="1677344" cy="40011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9C4B1B5-E036-4283-AE56-C898D6214FDC}"/>
                </a:ext>
              </a:extLst>
            </p:cNvPr>
            <p:cNvSpPr txBox="1"/>
            <p:nvPr/>
          </p:nvSpPr>
          <p:spPr>
            <a:xfrm>
              <a:off x="608656" y="1151624"/>
              <a:ext cx="1677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Summary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25C5B-4B58-4D6B-A8A5-64FD237FE06C}"/>
                </a:ext>
              </a:extLst>
            </p:cNvPr>
            <p:cNvCxnSpPr>
              <a:cxnSpLocks/>
            </p:cNvCxnSpPr>
            <p:nvPr/>
          </p:nvCxnSpPr>
          <p:spPr>
            <a:xfrm>
              <a:off x="650081" y="1551734"/>
              <a:ext cx="104298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592FD3A4-0D01-4B6D-BD6B-DBECF557CEA8}"/>
              </a:ext>
            </a:extLst>
          </p:cNvPr>
          <p:cNvSpPr txBox="1"/>
          <p:nvPr/>
        </p:nvSpPr>
        <p:spPr>
          <a:xfrm>
            <a:off x="1171575" y="1805879"/>
            <a:ext cx="6531428" cy="2333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Breakthrough —— learning distribution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/>
              <a:t>Clear and better</a:t>
            </a:r>
          </a:p>
          <a:p>
            <a:pPr>
              <a:lnSpc>
                <a:spcPct val="125000"/>
              </a:lnSpc>
            </a:pPr>
            <a:endParaRPr lang="en-US" altLang="zh-CN" dirty="0"/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Mode Collapse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Unstable training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215471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AutoShape 59">
            <a:extLst>
              <a:ext uri="{FF2B5EF4-FFF2-40B4-BE49-F238E27FC236}">
                <a16:creationId xmlns:a16="http://schemas.microsoft.com/office/drawing/2014/main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/>
              <a:sym typeface="Gill Sans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D71071-20F3-411F-A20A-F056F23A3138}"/>
              </a:ext>
            </a:extLst>
          </p:cNvPr>
          <p:cNvSpPr/>
          <p:nvPr/>
        </p:nvSpPr>
        <p:spPr>
          <a:xfrm>
            <a:off x="3459035" y="2047541"/>
            <a:ext cx="22259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51CA74-7D46-46A4-BBD6-F0D06E0FB4A0}"/>
              </a:ext>
            </a:extLst>
          </p:cNvPr>
          <p:cNvSpPr txBox="1"/>
          <p:nvPr/>
        </p:nvSpPr>
        <p:spPr>
          <a:xfrm>
            <a:off x="3459035" y="2693872"/>
            <a:ext cx="429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 of GANs —— Image processing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62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C70BD2-EE4D-4156-A1A8-239A302390C6}"/>
              </a:ext>
            </a:extLst>
          </p:cNvPr>
          <p:cNvSpPr txBox="1"/>
          <p:nvPr/>
        </p:nvSpPr>
        <p:spPr>
          <a:xfrm>
            <a:off x="564357" y="1035844"/>
            <a:ext cx="2429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Inception score</a:t>
            </a:r>
            <a:r>
              <a:rPr lang="zh-CN" altLang="en-US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IS</a:t>
            </a:r>
            <a:r>
              <a:rPr lang="zh-CN" altLang="en-US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4A5349-DB3E-4967-9680-2ECDBE92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21" y="1514535"/>
            <a:ext cx="6222318" cy="6640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D75D02-F2C2-44E3-ADD5-D684D9C3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2142895"/>
            <a:ext cx="8215490" cy="236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C70BD2-EE4D-4156-A1A8-239A302390C6}"/>
              </a:ext>
            </a:extLst>
          </p:cNvPr>
          <p:cNvSpPr txBox="1"/>
          <p:nvPr/>
        </p:nvSpPr>
        <p:spPr>
          <a:xfrm>
            <a:off x="564357" y="1035844"/>
            <a:ext cx="373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Fréchet Inception Distance</a:t>
            </a:r>
            <a:r>
              <a:rPr lang="zh-CN" altLang="en-US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FID</a:t>
            </a:r>
            <a:r>
              <a:rPr lang="zh-CN" altLang="en-US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86B71F-6550-4BC5-A4A9-E18A2219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34" y="1704692"/>
            <a:ext cx="5899078" cy="6285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F366859-4472-49C4-A80A-308EFB0ACC3A}"/>
              </a:ext>
            </a:extLst>
          </p:cNvPr>
          <p:cNvSpPr txBox="1"/>
          <p:nvPr/>
        </p:nvSpPr>
        <p:spPr>
          <a:xfrm>
            <a:off x="607054" y="2571750"/>
            <a:ext cx="73811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Fréchet Inception Distance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2017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年由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Martin </a:t>
            </a:r>
            <a:r>
              <a:rPr lang="en-US" altLang="zh-CN" sz="2000" dirty="0" err="1">
                <a:latin typeface="楷体" panose="02010609060101010101" pitchFamily="49" charset="-122"/>
                <a:ea typeface="楷体" panose="02010609060101010101" pitchFamily="49" charset="-122"/>
              </a:rPr>
              <a:t>Heusel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提出的用于计算生成图像和真实图像的距离。对真实图像和生成图像分别提取特征，再对比两种特征之间的分布差异。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FID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越小，则表示生成图片越接近真实图片，反之则生成图片和真实图片越不相似。</a:t>
            </a:r>
          </a:p>
        </p:txBody>
      </p:sp>
    </p:spTree>
    <p:extLst>
      <p:ext uri="{BB962C8B-B14F-4D97-AF65-F5344CB8AC3E}">
        <p14:creationId xmlns:p14="http://schemas.microsoft.com/office/powerpoint/2010/main" val="2511467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59E59-3123-4650-918C-8320009BC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6" r="16172"/>
          <a:stretch/>
        </p:blipFill>
        <p:spPr>
          <a:xfrm>
            <a:off x="1219393" y="1135590"/>
            <a:ext cx="6705214" cy="341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6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CBDF2A-B270-4E9A-BC1C-0CAD8D576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1018567"/>
            <a:ext cx="7835266" cy="356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7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0A0F34D-04C9-4B6F-9537-C4B94B15C82E}"/>
              </a:ext>
            </a:extLst>
          </p:cNvPr>
          <p:cNvCxnSpPr>
            <a:cxnSpLocks/>
          </p:cNvCxnSpPr>
          <p:nvPr/>
        </p:nvCxnSpPr>
        <p:spPr>
          <a:xfrm flipH="1">
            <a:off x="3844878" y="1263444"/>
            <a:ext cx="1454244" cy="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A28BF9B-EF97-4747-AD9D-72C93554A059}"/>
              </a:ext>
            </a:extLst>
          </p:cNvPr>
          <p:cNvSpPr txBox="1"/>
          <p:nvPr/>
        </p:nvSpPr>
        <p:spPr>
          <a:xfrm>
            <a:off x="3673690" y="739895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CONTENTS</a:t>
            </a:r>
            <a:endParaRPr lang="zh-CN" altLang="en-US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CB3FFBD-331E-42F6-83E7-4E7290D02507}"/>
              </a:ext>
            </a:extLst>
          </p:cNvPr>
          <p:cNvSpPr/>
          <p:nvPr/>
        </p:nvSpPr>
        <p:spPr>
          <a:xfrm>
            <a:off x="1415608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97FF0D-B812-4518-824F-8AF2AC26DB85}"/>
              </a:ext>
            </a:extLst>
          </p:cNvPr>
          <p:cNvSpPr/>
          <p:nvPr/>
        </p:nvSpPr>
        <p:spPr>
          <a:xfrm>
            <a:off x="1205336" y="3069531"/>
            <a:ext cx="1461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1AD739D-6B1B-41EA-8079-419F27465730}"/>
              </a:ext>
            </a:extLst>
          </p:cNvPr>
          <p:cNvSpPr/>
          <p:nvPr/>
        </p:nvSpPr>
        <p:spPr>
          <a:xfrm>
            <a:off x="4002787" y="1848879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A9CD052-A7F1-4058-8F7A-03A277ACB590}"/>
              </a:ext>
            </a:extLst>
          </p:cNvPr>
          <p:cNvSpPr/>
          <p:nvPr/>
        </p:nvSpPr>
        <p:spPr>
          <a:xfrm>
            <a:off x="6601195" y="1850942"/>
            <a:ext cx="1040625" cy="10406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B809C4-5FEA-410E-B945-C8E99E3168E7}"/>
              </a:ext>
            </a:extLst>
          </p:cNvPr>
          <p:cNvSpPr txBox="1"/>
          <p:nvPr/>
        </p:nvSpPr>
        <p:spPr>
          <a:xfrm>
            <a:off x="1538861" y="201524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5C41DC-A784-4EED-9C7A-DDA83A9D9C79}"/>
              </a:ext>
            </a:extLst>
          </p:cNvPr>
          <p:cNvSpPr txBox="1"/>
          <p:nvPr/>
        </p:nvSpPr>
        <p:spPr>
          <a:xfrm>
            <a:off x="4144749" y="201524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2226A0-E0FA-4B03-98BB-815BDC71D906}"/>
              </a:ext>
            </a:extLst>
          </p:cNvPr>
          <p:cNvSpPr txBox="1"/>
          <p:nvPr/>
        </p:nvSpPr>
        <p:spPr>
          <a:xfrm>
            <a:off x="6743839" y="2017311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9F4DEA0-9453-4F7F-9258-17B87816B5E2}"/>
              </a:ext>
            </a:extLst>
          </p:cNvPr>
          <p:cNvSpPr/>
          <p:nvPr/>
        </p:nvSpPr>
        <p:spPr>
          <a:xfrm>
            <a:off x="3493704" y="3080191"/>
            <a:ext cx="2057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Network Structure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808625B-97FD-43CA-BAD8-C1B558FB4438}"/>
              </a:ext>
            </a:extLst>
          </p:cNvPr>
          <p:cNvSpPr/>
          <p:nvPr/>
        </p:nvSpPr>
        <p:spPr>
          <a:xfrm>
            <a:off x="6459401" y="3080191"/>
            <a:ext cx="1324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395602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45878E-D5CC-4DE3-B0C2-0E33B3D7C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4" b="33842"/>
          <a:stretch/>
        </p:blipFill>
        <p:spPr>
          <a:xfrm>
            <a:off x="1086567" y="1031494"/>
            <a:ext cx="6970865" cy="32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35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0DA7B-7EB6-49EC-A15E-0405005FB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3" y="1190828"/>
            <a:ext cx="8014614" cy="295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55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96E0BF-B096-4227-A265-E1C3E7A21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67" b="48611"/>
          <a:stretch/>
        </p:blipFill>
        <p:spPr>
          <a:xfrm>
            <a:off x="684017" y="1092994"/>
            <a:ext cx="3640197" cy="3314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011659-A6B9-4E5E-89D2-42DA1D047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4" t="50341"/>
          <a:stretch/>
        </p:blipFill>
        <p:spPr>
          <a:xfrm>
            <a:off x="4546507" y="1204332"/>
            <a:ext cx="3665690" cy="32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3A8B31-6E44-4C33-990E-9C86ACE33E11}"/>
              </a:ext>
            </a:extLst>
          </p:cNvPr>
          <p:cNvCxnSpPr>
            <a:cxnSpLocks/>
          </p:cNvCxnSpPr>
          <p:nvPr/>
        </p:nvCxnSpPr>
        <p:spPr>
          <a:xfrm>
            <a:off x="2264569" y="3114359"/>
            <a:ext cx="460057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2069923" y="2592759"/>
            <a:ext cx="49777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600" dirty="0">
                <a:solidFill>
                  <a:srgbClr val="222B34"/>
                </a:solidFill>
                <a:latin typeface="Arial"/>
              </a:rPr>
              <a:t>THANK YOU FOR WATCHING !</a:t>
            </a: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376571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3" name="文本框 49">
            <a:extLst>
              <a:ext uri="{FF2B5EF4-FFF2-40B4-BE49-F238E27FC236}">
                <a16:creationId xmlns:a16="http://schemas.microsoft.com/office/drawing/2014/main" id="{10A1F7B5-0F3C-49BA-8C69-4C397F6E50D8}"/>
              </a:ext>
            </a:extLst>
          </p:cNvPr>
          <p:cNvSpPr txBox="1"/>
          <p:nvPr/>
        </p:nvSpPr>
        <p:spPr>
          <a:xfrm>
            <a:off x="6151413" y="2513655"/>
            <a:ext cx="1238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03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FTGAN</a:t>
            </a:r>
          </a:p>
        </p:txBody>
      </p:sp>
      <p:sp>
        <p:nvSpPr>
          <p:cNvPr id="15" name="文本框 53">
            <a:extLst>
              <a:ext uri="{FF2B5EF4-FFF2-40B4-BE49-F238E27FC236}">
                <a16:creationId xmlns:a16="http://schemas.microsoft.com/office/drawing/2014/main" id="{54694271-43B8-4C26-B33F-43CF3C8A8300}"/>
              </a:ext>
            </a:extLst>
          </p:cNvPr>
          <p:cNvSpPr txBox="1"/>
          <p:nvPr/>
        </p:nvSpPr>
        <p:spPr>
          <a:xfrm>
            <a:off x="626189" y="1059518"/>
            <a:ext cx="2085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GAN-INT-CLS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E43225B-EAD1-412F-A652-034DB530968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5" y="1605177"/>
            <a:ext cx="8012810" cy="2478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06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8AB58C-712C-4CF1-80F0-EEB386A843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48" y="1283301"/>
            <a:ext cx="6539250" cy="33725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7E8636-9917-43E8-8358-B1AF6138ACF5}"/>
              </a:ext>
            </a:extLst>
          </p:cNvPr>
          <p:cNvSpPr txBox="1"/>
          <p:nvPr/>
        </p:nvSpPr>
        <p:spPr>
          <a:xfrm>
            <a:off x="562220" y="883191"/>
            <a:ext cx="1250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kern="100" dirty="0" err="1">
                <a:solidFill>
                  <a:schemeClr val="accent1"/>
                </a:solidFill>
                <a:cs typeface="Times New Roman" panose="02020603050405020304" pitchFamily="18" charset="0"/>
              </a:rPr>
              <a:t>StackGAN</a:t>
            </a:r>
            <a:endParaRPr lang="zh-CN" altLang="en-US" sz="2000" b="1" kern="100" dirty="0">
              <a:solidFill>
                <a:schemeClr val="accent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884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895768-0D73-4156-B9CE-65A206617E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5" y="1314066"/>
            <a:ext cx="7930100" cy="34079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4BD762-67E5-49BF-BC17-800DB2F5FA8C}"/>
              </a:ext>
            </a:extLst>
          </p:cNvPr>
          <p:cNvSpPr txBox="1"/>
          <p:nvPr/>
        </p:nvSpPr>
        <p:spPr>
          <a:xfrm>
            <a:off x="711746" y="881651"/>
            <a:ext cx="1250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kern="100" dirty="0" err="1">
                <a:solidFill>
                  <a:schemeClr val="accent1"/>
                </a:solidFill>
                <a:cs typeface="Times New Roman" panose="02020603050405020304" pitchFamily="18" charset="0"/>
              </a:rPr>
              <a:t>AttnGAN</a:t>
            </a:r>
            <a:endParaRPr lang="zh-CN" altLang="en-US" sz="2000" b="1" kern="100" dirty="0">
              <a:solidFill>
                <a:schemeClr val="accent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487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73A378-6199-446A-A5AC-CC6FD6A7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" y="1500306"/>
            <a:ext cx="4062984" cy="2426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3BA621-71C6-445B-B84C-6D06FEA8C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82" y="1214438"/>
            <a:ext cx="3699250" cy="29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5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4FC334-181E-479D-8420-65304D540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" y="1011908"/>
            <a:ext cx="7200901" cy="37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29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281269" y="1996744"/>
            <a:ext cx="26927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40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D84EDF-6D20-40CB-82F4-D0D8A54B63CC}"/>
              </a:ext>
            </a:extLst>
          </p:cNvPr>
          <p:cNvGrpSpPr/>
          <p:nvPr/>
        </p:nvGrpSpPr>
        <p:grpSpPr>
          <a:xfrm>
            <a:off x="1392603" y="1961831"/>
            <a:ext cx="1115661" cy="111566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6" name="AutoShape 126">
              <a:extLst>
                <a:ext uri="{FF2B5EF4-FFF2-40B4-BE49-F238E27FC236}">
                  <a16:creationId xmlns:a16="http://schemas.microsoft.com/office/drawing/2014/main" id="{47CF404B-B45D-4987-B666-AF99E1CE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17" name="AutoShape 127">
              <a:extLst>
                <a:ext uri="{FF2B5EF4-FFF2-40B4-BE49-F238E27FC236}">
                  <a16:creationId xmlns:a16="http://schemas.microsoft.com/office/drawing/2014/main" id="{C365FB4B-28E1-46C2-A223-FEF89539A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7ED7E3C-E742-496E-B795-7C7BA870919C}"/>
              </a:ext>
            </a:extLst>
          </p:cNvPr>
          <p:cNvSpPr txBox="1"/>
          <p:nvPr/>
        </p:nvSpPr>
        <p:spPr>
          <a:xfrm>
            <a:off x="3281269" y="2704630"/>
            <a:ext cx="396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Generative Adversarial Network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70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571067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906198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833518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477020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7DCBA8-699E-4B15-935D-8A2B894CA5A4}"/>
              </a:ext>
            </a:extLst>
          </p:cNvPr>
          <p:cNvSpPr/>
          <p:nvPr/>
        </p:nvSpPr>
        <p:spPr>
          <a:xfrm>
            <a:off x="412695" y="421526"/>
            <a:ext cx="154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693173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FD25407-633F-441E-BFEF-F16CC5A91512}"/>
              </a:ext>
            </a:extLst>
          </p:cNvPr>
          <p:cNvSpPr/>
          <p:nvPr/>
        </p:nvSpPr>
        <p:spPr>
          <a:xfrm>
            <a:off x="425411" y="423114"/>
            <a:ext cx="1690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14DA9C-FCB8-40BD-B9A6-BC1A18707A3E}"/>
              </a:ext>
            </a:extLst>
          </p:cNvPr>
          <p:cNvSpPr txBox="1"/>
          <p:nvPr/>
        </p:nvSpPr>
        <p:spPr>
          <a:xfrm>
            <a:off x="617934" y="1300568"/>
            <a:ext cx="7908131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Generative adversarial network (GAN) is a class of machine learning systems. Two neural networks contest with each other in a zero-sum game framework.</a:t>
            </a:r>
            <a:endParaRPr lang="zh-CN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The name "GAN" was introduced by Ian Goodfellow et al. in 2014. Their paper popularized the concept and influenced subsequent work.</a:t>
            </a:r>
            <a:endParaRPr lang="zh-CN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GANs is used to generate real images and even videos. It is a great breakthrough in the development of Machine Learning.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84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425411" y="423114"/>
            <a:ext cx="1690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73084343-2799-445B-B759-EFC6EAE38533}"/>
              </a:ext>
            </a:extLst>
          </p:cNvPr>
          <p:cNvSpPr/>
          <p:nvPr/>
        </p:nvSpPr>
        <p:spPr>
          <a:xfrm>
            <a:off x="581490" y="1168071"/>
            <a:ext cx="901533" cy="9015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BCD2B3CC-3858-4463-8607-1A02323512F4}"/>
              </a:ext>
            </a:extLst>
          </p:cNvPr>
          <p:cNvSpPr/>
          <p:nvPr/>
        </p:nvSpPr>
        <p:spPr>
          <a:xfrm>
            <a:off x="445436" y="1070730"/>
            <a:ext cx="8117074" cy="1096214"/>
          </a:xfrm>
          <a:prstGeom prst="roundRect">
            <a:avLst>
              <a:gd name="adj" fmla="val 5000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46AEE037-07A3-4383-9253-AE0E904AF3D5}"/>
              </a:ext>
            </a:extLst>
          </p:cNvPr>
          <p:cNvSpPr/>
          <p:nvPr/>
        </p:nvSpPr>
        <p:spPr>
          <a:xfrm>
            <a:off x="580985" y="2446227"/>
            <a:ext cx="901533" cy="9015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AB0588ED-15DA-4F08-9A76-591E697396C3}"/>
              </a:ext>
            </a:extLst>
          </p:cNvPr>
          <p:cNvSpPr/>
          <p:nvPr/>
        </p:nvSpPr>
        <p:spPr>
          <a:xfrm>
            <a:off x="444931" y="2348886"/>
            <a:ext cx="8117074" cy="1096214"/>
          </a:xfrm>
          <a:prstGeom prst="roundRect">
            <a:avLst>
              <a:gd name="adj" fmla="val 5000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DF635A64-F7E9-418B-8EA0-610EA9677B25}"/>
              </a:ext>
            </a:extLst>
          </p:cNvPr>
          <p:cNvSpPr/>
          <p:nvPr/>
        </p:nvSpPr>
        <p:spPr>
          <a:xfrm>
            <a:off x="580985" y="3721513"/>
            <a:ext cx="901533" cy="9015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DD1F0660-E0E6-4D1E-A789-BD9C75548B2C}"/>
              </a:ext>
            </a:extLst>
          </p:cNvPr>
          <p:cNvSpPr/>
          <p:nvPr/>
        </p:nvSpPr>
        <p:spPr>
          <a:xfrm>
            <a:off x="444931" y="3624172"/>
            <a:ext cx="8117074" cy="1096214"/>
          </a:xfrm>
          <a:prstGeom prst="roundRect">
            <a:avLst>
              <a:gd name="adj" fmla="val 5000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7DE5808-A425-4D3A-8D7F-57C5727C7CE5}"/>
              </a:ext>
            </a:extLst>
          </p:cNvPr>
          <p:cNvSpPr/>
          <p:nvPr/>
        </p:nvSpPr>
        <p:spPr>
          <a:xfrm>
            <a:off x="1550590" y="1122955"/>
            <a:ext cx="2557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G</a:t>
            </a:r>
            <a:r>
              <a:rPr lang="en-US" altLang="zh-CN" sz="16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enerator &amp; </a:t>
            </a:r>
            <a:r>
              <a:rPr lang="en-US" altLang="zh-CN" sz="1600" b="1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D</a:t>
            </a:r>
            <a:r>
              <a:rPr lang="en-US" altLang="zh-CN" sz="16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iscriminator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C89490A-C4C2-490E-B13A-DB5F6B556A95}"/>
              </a:ext>
            </a:extLst>
          </p:cNvPr>
          <p:cNvSpPr/>
          <p:nvPr/>
        </p:nvSpPr>
        <p:spPr>
          <a:xfrm>
            <a:off x="1550590" y="1446620"/>
            <a:ext cx="6836173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Generator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used to receive a random noise z and generate an image from this noise.</a:t>
            </a:r>
          </a:p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Discriminator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used to discriminate whether a picture is "real " or " fake".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4A89255-24BC-4C07-9332-1BE68FD832A8}"/>
              </a:ext>
            </a:extLst>
          </p:cNvPr>
          <p:cNvSpPr/>
          <p:nvPr/>
        </p:nvSpPr>
        <p:spPr>
          <a:xfrm>
            <a:off x="1550590" y="2446227"/>
            <a:ext cx="1208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Adversarial</a:t>
            </a:r>
            <a:endParaRPr lang="en-US" altLang="zh-CN" sz="14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2D435E7-C670-4529-A477-208C9BA3B11C}"/>
              </a:ext>
            </a:extLst>
          </p:cNvPr>
          <p:cNvSpPr/>
          <p:nvPr/>
        </p:nvSpPr>
        <p:spPr>
          <a:xfrm>
            <a:off x="1550589" y="2716806"/>
            <a:ext cx="701141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 generate real image to deceive D. D try to identify the fake images(G) and real images(data).</a:t>
            </a:r>
          </a:p>
          <a:p>
            <a:pPr>
              <a:spcBef>
                <a:spcPts val="6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Adversarial means a dynamic "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gaming process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", and end with a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Nash equilibrium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8C1606B-8340-408E-82FE-AFC6D58E2694}"/>
              </a:ext>
            </a:extLst>
          </p:cNvPr>
          <p:cNvSpPr/>
          <p:nvPr/>
        </p:nvSpPr>
        <p:spPr>
          <a:xfrm>
            <a:off x="1618572" y="3691653"/>
            <a:ext cx="9476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6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Purpose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9DAC4F0-6E8E-4F95-94DF-12FA19568EBA}"/>
              </a:ext>
            </a:extLst>
          </p:cNvPr>
          <p:cNvSpPr/>
          <p:nvPr/>
        </p:nvSpPr>
        <p:spPr>
          <a:xfrm>
            <a:off x="1618571" y="3965980"/>
            <a:ext cx="6768191" cy="666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Based on the real data, using the method of adversarial to generate the data which has the same 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distribution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 the real data.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68C00B-C550-43A8-8221-CE3043975857}"/>
              </a:ext>
            </a:extLst>
          </p:cNvPr>
          <p:cNvGrpSpPr/>
          <p:nvPr/>
        </p:nvGrpSpPr>
        <p:grpSpPr>
          <a:xfrm>
            <a:off x="775748" y="3915124"/>
            <a:ext cx="512006" cy="514311"/>
            <a:chOff x="1087405" y="3965980"/>
            <a:chExt cx="512006" cy="514311"/>
          </a:xfrm>
        </p:grpSpPr>
        <p:sp>
          <p:nvSpPr>
            <p:cNvPr id="20" name="AutoShape 37">
              <a:extLst>
                <a:ext uri="{FF2B5EF4-FFF2-40B4-BE49-F238E27FC236}">
                  <a16:creationId xmlns:a16="http://schemas.microsoft.com/office/drawing/2014/main" id="{74083B93-C861-47B2-A496-902183DA6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05" y="4014412"/>
              <a:ext cx="465879" cy="465879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1" name="AutoShape 38">
              <a:extLst>
                <a:ext uri="{FF2B5EF4-FFF2-40B4-BE49-F238E27FC236}">
                  <a16:creationId xmlns:a16="http://schemas.microsoft.com/office/drawing/2014/main" id="{3804F3A3-3344-4186-85CB-4B9416469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119" y="4224289"/>
              <a:ext cx="78415" cy="784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2" name="AutoShape 39">
              <a:extLst>
                <a:ext uri="{FF2B5EF4-FFF2-40B4-BE49-F238E27FC236}">
                  <a16:creationId xmlns:a16="http://schemas.microsoft.com/office/drawing/2014/main" id="{3ED7E510-32D2-4877-B62F-F6E46E89D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689" y="3965980"/>
              <a:ext cx="80722" cy="807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3" name="AutoShape 40">
              <a:extLst>
                <a:ext uri="{FF2B5EF4-FFF2-40B4-BE49-F238E27FC236}">
                  <a16:creationId xmlns:a16="http://schemas.microsoft.com/office/drawing/2014/main" id="{0625BF7F-7AF3-42F2-922D-D3C280D5D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253" y="4208144"/>
              <a:ext cx="64577" cy="645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4" name="AutoShape 41">
              <a:extLst>
                <a:ext uri="{FF2B5EF4-FFF2-40B4-BE49-F238E27FC236}">
                  <a16:creationId xmlns:a16="http://schemas.microsoft.com/office/drawing/2014/main" id="{285195EF-4998-4546-BA92-667A207A7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830" y="4318848"/>
              <a:ext cx="32289" cy="322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5" name="AutoShape 42">
              <a:extLst>
                <a:ext uri="{FF2B5EF4-FFF2-40B4-BE49-F238E27FC236}">
                  <a16:creationId xmlns:a16="http://schemas.microsoft.com/office/drawing/2014/main" id="{7BFA8423-2259-47E3-B8D4-CDA59CA1A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834" y="4078989"/>
              <a:ext cx="32289" cy="322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sp>
        <p:nvSpPr>
          <p:cNvPr id="26" name="AutoShape 112">
            <a:extLst>
              <a:ext uri="{FF2B5EF4-FFF2-40B4-BE49-F238E27FC236}">
                <a16:creationId xmlns:a16="http://schemas.microsoft.com/office/drawing/2014/main" id="{8B441F98-36FF-4C34-AFD5-99EDAC0C86C8}"/>
              </a:ext>
            </a:extLst>
          </p:cNvPr>
          <p:cNvSpPr>
            <a:spLocks/>
          </p:cNvSpPr>
          <p:nvPr/>
        </p:nvSpPr>
        <p:spPr bwMode="auto">
          <a:xfrm>
            <a:off x="799254" y="2624964"/>
            <a:ext cx="514313" cy="514311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/>
              <a:sym typeface="Gill Sans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69654B9-54B0-48E4-A873-115B1E6B084A}"/>
              </a:ext>
            </a:extLst>
          </p:cNvPr>
          <p:cNvGrpSpPr/>
          <p:nvPr/>
        </p:nvGrpSpPr>
        <p:grpSpPr>
          <a:xfrm>
            <a:off x="835694" y="1361625"/>
            <a:ext cx="352547" cy="513912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28" name="AutoShape 113">
              <a:extLst>
                <a:ext uri="{FF2B5EF4-FFF2-40B4-BE49-F238E27FC236}">
                  <a16:creationId xmlns:a16="http://schemas.microsoft.com/office/drawing/2014/main" id="{762A4469-ED62-403E-BACD-2BFF1C474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9" name="AutoShape 114">
              <a:extLst>
                <a:ext uri="{FF2B5EF4-FFF2-40B4-BE49-F238E27FC236}">
                  <a16:creationId xmlns:a16="http://schemas.microsoft.com/office/drawing/2014/main" id="{C7427E8C-4C72-4C41-A4D8-8C831C0A6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686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367736-5979-4C9B-AA2D-278090EF48EE}"/>
              </a:ext>
            </a:extLst>
          </p:cNvPr>
          <p:cNvSpPr/>
          <p:nvPr/>
        </p:nvSpPr>
        <p:spPr>
          <a:xfrm>
            <a:off x="425411" y="423114"/>
            <a:ext cx="1690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D19201-D57C-48DD-A850-B4078EAE4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8" y="1293060"/>
            <a:ext cx="7899183" cy="214567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9EDAE4-E3AE-429F-A5EA-EF8B5AE5DC0F}"/>
              </a:ext>
            </a:extLst>
          </p:cNvPr>
          <p:cNvGrpSpPr/>
          <p:nvPr/>
        </p:nvGrpSpPr>
        <p:grpSpPr>
          <a:xfrm>
            <a:off x="425411" y="3536159"/>
            <a:ext cx="2605167" cy="991040"/>
            <a:chOff x="425411" y="3536159"/>
            <a:chExt cx="2203489" cy="99104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D0C079D-89D1-411E-9064-9D7EE2218D28}"/>
                </a:ext>
              </a:extLst>
            </p:cNvPr>
            <p:cNvSpPr txBox="1"/>
            <p:nvPr/>
          </p:nvSpPr>
          <p:spPr>
            <a:xfrm>
              <a:off x="425411" y="3536159"/>
              <a:ext cx="1471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4A4A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</a:t>
              </a:r>
              <a:endParaRPr lang="zh-CN" altLang="en-US" dirty="0">
                <a:solidFill>
                  <a:srgbClr val="4A4A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01B412C-E9A8-4405-995D-0B02C6CC4613}"/>
                </a:ext>
              </a:extLst>
            </p:cNvPr>
            <p:cNvSpPr txBox="1"/>
            <p:nvPr/>
          </p:nvSpPr>
          <p:spPr>
            <a:xfrm>
              <a:off x="425411" y="3847013"/>
              <a:ext cx="1640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2190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Generated data</a:t>
              </a:r>
              <a:endParaRPr lang="zh-CN" altLang="en-US" dirty="0">
                <a:solidFill>
                  <a:srgbClr val="21902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2BFDF38-4D46-4C75-A386-F551364A77B1}"/>
                </a:ext>
              </a:extLst>
            </p:cNvPr>
            <p:cNvSpPr txBox="1"/>
            <p:nvPr/>
          </p:nvSpPr>
          <p:spPr>
            <a:xfrm>
              <a:off x="425411" y="4157867"/>
              <a:ext cx="1318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data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96494F1-5433-41FC-B1B3-AB2ED5FE6569}"/>
                </a:ext>
              </a:extLst>
            </p:cNvPr>
            <p:cNvCxnSpPr/>
            <p:nvPr/>
          </p:nvCxnSpPr>
          <p:spPr>
            <a:xfrm>
              <a:off x="2103928" y="3721100"/>
              <a:ext cx="524972" cy="0"/>
            </a:xfrm>
            <a:prstGeom prst="line">
              <a:avLst/>
            </a:prstGeom>
            <a:ln w="19050" cap="flat" cmpd="sng" algn="ctr">
              <a:solidFill>
                <a:srgbClr val="8989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38D40AC-F6F4-4037-9331-E1DA163CDD92}"/>
                </a:ext>
              </a:extLst>
            </p:cNvPr>
            <p:cNvCxnSpPr/>
            <p:nvPr/>
          </p:nvCxnSpPr>
          <p:spPr>
            <a:xfrm>
              <a:off x="2097578" y="4031679"/>
              <a:ext cx="524972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C84E9FE-28C0-4F15-9103-6438BCBBADBF}"/>
                </a:ext>
              </a:extLst>
            </p:cNvPr>
            <p:cNvCxnSpPr/>
            <p:nvPr/>
          </p:nvCxnSpPr>
          <p:spPr>
            <a:xfrm>
              <a:off x="2097578" y="4348883"/>
              <a:ext cx="524972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3B7C6DBB-DF8B-4413-BDAF-9A77EEAFE56C}"/>
              </a:ext>
            </a:extLst>
          </p:cNvPr>
          <p:cNvSpPr/>
          <p:nvPr/>
        </p:nvSpPr>
        <p:spPr>
          <a:xfrm rot="5400000">
            <a:off x="4465528" y="2188764"/>
            <a:ext cx="212940" cy="2597363"/>
          </a:xfrm>
          <a:prstGeom prst="rightBrace">
            <a:avLst>
              <a:gd name="adj1" fmla="val 13141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EC488E-8B6E-41EA-8E7E-69F2EF0FEA4A}"/>
              </a:ext>
            </a:extLst>
          </p:cNvPr>
          <p:cNvSpPr txBox="1"/>
          <p:nvPr/>
        </p:nvSpPr>
        <p:spPr>
          <a:xfrm>
            <a:off x="3987800" y="3590302"/>
            <a:ext cx="144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Adversarial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60EEC6-B260-4B64-A428-DBE15A19B68A}"/>
              </a:ext>
            </a:extLst>
          </p:cNvPr>
          <p:cNvSpPr txBox="1"/>
          <p:nvPr/>
        </p:nvSpPr>
        <p:spPr>
          <a:xfrm>
            <a:off x="7006879" y="3536159"/>
            <a:ext cx="210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Nash equilibrium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76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250034" y="2015375"/>
            <a:ext cx="3545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Network Structure</a:t>
            </a:r>
          </a:p>
        </p:txBody>
      </p:sp>
      <p:grpSp>
        <p:nvGrpSpPr>
          <p:cNvPr id="18" name="Group 69">
            <a:extLst>
              <a:ext uri="{FF2B5EF4-FFF2-40B4-BE49-F238E27FC236}">
                <a16:creationId xmlns:a16="http://schemas.microsoft.com/office/drawing/2014/main" id="{0C0D9A6B-42F3-4578-ABEA-AEFCCC2C6BF2}"/>
              </a:ext>
            </a:extLst>
          </p:cNvPr>
          <p:cNvGrpSpPr/>
          <p:nvPr/>
        </p:nvGrpSpPr>
        <p:grpSpPr>
          <a:xfrm>
            <a:off x="1604335" y="2195509"/>
            <a:ext cx="706108" cy="662656"/>
            <a:chOff x="10074275" y="1647825"/>
            <a:chExt cx="464344" cy="435769"/>
          </a:xfrm>
          <a:solidFill>
            <a:sysClr val="window" lastClr="FFFFFF"/>
          </a:solidFill>
        </p:grpSpPr>
        <p:sp>
          <p:nvSpPr>
            <p:cNvPr id="19" name="AutoShape 69">
              <a:extLst>
                <a:ext uri="{FF2B5EF4-FFF2-40B4-BE49-F238E27FC236}">
                  <a16:creationId xmlns:a16="http://schemas.microsoft.com/office/drawing/2014/main" id="{808B1BF4-E407-4CF4-9389-8625003A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0" name="AutoShape 70">
              <a:extLst>
                <a:ext uri="{FF2B5EF4-FFF2-40B4-BE49-F238E27FC236}">
                  <a16:creationId xmlns:a16="http://schemas.microsoft.com/office/drawing/2014/main" id="{37E1F46E-AE97-4B1A-A7EE-33CFD9277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1" name="AutoShape 71">
              <a:extLst>
                <a:ext uri="{FF2B5EF4-FFF2-40B4-BE49-F238E27FC236}">
                  <a16:creationId xmlns:a16="http://schemas.microsoft.com/office/drawing/2014/main" id="{E4714992-6D51-4BE9-AD0D-211B5E995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2" name="AutoShape 72">
              <a:extLst>
                <a:ext uri="{FF2B5EF4-FFF2-40B4-BE49-F238E27FC236}">
                  <a16:creationId xmlns:a16="http://schemas.microsoft.com/office/drawing/2014/main" id="{8CB74BEB-A976-4CD8-8061-4946EBFDF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4" name="AutoShape 73">
              <a:extLst>
                <a:ext uri="{FF2B5EF4-FFF2-40B4-BE49-F238E27FC236}">
                  <a16:creationId xmlns:a16="http://schemas.microsoft.com/office/drawing/2014/main" id="{F4C9D249-032C-475A-8DD4-7133757C6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5" name="AutoShape 74">
              <a:extLst>
                <a:ext uri="{FF2B5EF4-FFF2-40B4-BE49-F238E27FC236}">
                  <a16:creationId xmlns:a16="http://schemas.microsoft.com/office/drawing/2014/main" id="{FD06EE78-DB9C-4147-A792-1A1651C56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6" name="AutoShape 75">
              <a:extLst>
                <a:ext uri="{FF2B5EF4-FFF2-40B4-BE49-F238E27FC236}">
                  <a16:creationId xmlns:a16="http://schemas.microsoft.com/office/drawing/2014/main" id="{215CB5EA-D210-42AC-9249-48C0507C3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7" name="AutoShape 76">
              <a:extLst>
                <a:ext uri="{FF2B5EF4-FFF2-40B4-BE49-F238E27FC236}">
                  <a16:creationId xmlns:a16="http://schemas.microsoft.com/office/drawing/2014/main" id="{2CBFB27D-BCA6-4B68-AE6C-561D9E12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8" name="AutoShape 77">
              <a:extLst>
                <a:ext uri="{FF2B5EF4-FFF2-40B4-BE49-F238E27FC236}">
                  <a16:creationId xmlns:a16="http://schemas.microsoft.com/office/drawing/2014/main" id="{86B979D6-CB09-4658-9DE3-B08511D49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DDA456-84FB-43BF-903C-834864362953}"/>
              </a:ext>
            </a:extLst>
          </p:cNvPr>
          <p:cNvSpPr txBox="1"/>
          <p:nvPr/>
        </p:nvSpPr>
        <p:spPr>
          <a:xfrm>
            <a:off x="3315338" y="2747120"/>
            <a:ext cx="429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GANs look like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997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08A6301-1F36-4E4F-8E09-DEA7A56E5EFB}"/>
              </a:ext>
            </a:extLst>
          </p:cNvPr>
          <p:cNvSpPr/>
          <p:nvPr/>
        </p:nvSpPr>
        <p:spPr>
          <a:xfrm>
            <a:off x="438490" y="435814"/>
            <a:ext cx="2426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Network Structure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ED5967-30EB-48E1-A433-CCC6A99E8E94}"/>
              </a:ext>
            </a:extLst>
          </p:cNvPr>
          <p:cNvGrpSpPr/>
          <p:nvPr/>
        </p:nvGrpSpPr>
        <p:grpSpPr>
          <a:xfrm>
            <a:off x="1242385" y="2393152"/>
            <a:ext cx="6480636" cy="1078706"/>
            <a:chOff x="1093304" y="1814512"/>
            <a:chExt cx="6480636" cy="1078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圆角矩形 2">
                  <a:extLst>
                    <a:ext uri="{FF2B5EF4-FFF2-40B4-BE49-F238E27FC236}">
                      <a16:creationId xmlns:a16="http://schemas.microsoft.com/office/drawing/2014/main" id="{50F78CF1-1A47-402E-93F0-0F78387B3B71}"/>
                    </a:ext>
                  </a:extLst>
                </p:cNvPr>
                <p:cNvSpPr/>
                <p:nvPr/>
              </p:nvSpPr>
              <p:spPr>
                <a:xfrm>
                  <a:off x="2412868" y="1814512"/>
                  <a:ext cx="2264570" cy="1078706"/>
                </a:xfrm>
                <a:prstGeom prst="roundRect">
                  <a:avLst/>
                </a:prstGeom>
                <a:noFill/>
                <a:ln w="28575">
                  <a:solidFill>
                    <a:srgbClr val="D923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𝐶𝑁𝑁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" name="圆角矩形 2">
                  <a:extLst>
                    <a:ext uri="{FF2B5EF4-FFF2-40B4-BE49-F238E27FC236}">
                      <a16:creationId xmlns:a16="http://schemas.microsoft.com/office/drawing/2014/main" id="{50F78CF1-1A47-402E-93F0-0F78387B3B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868" y="1814512"/>
                  <a:ext cx="2264570" cy="1078706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D92319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3">
                  <a:extLst>
                    <a:ext uri="{FF2B5EF4-FFF2-40B4-BE49-F238E27FC236}">
                      <a16:creationId xmlns:a16="http://schemas.microsoft.com/office/drawing/2014/main" id="{83ED7D56-D538-4DB6-A87C-80620EC3DA82}"/>
                    </a:ext>
                  </a:extLst>
                </p:cNvPr>
                <p:cNvSpPr txBox="1"/>
                <p:nvPr/>
              </p:nvSpPr>
              <p:spPr>
                <a:xfrm>
                  <a:off x="1093304" y="2123032"/>
                  <a:ext cx="511357" cy="461665"/>
                </a:xfrm>
                <a:prstGeom prst="rect">
                  <a:avLst/>
                </a:prstGeom>
                <a:noFill/>
              </p:spPr>
              <p:txBody>
                <a:bodyPr vert="horz"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  <a:ea typeface="楷体" pitchFamily="49" charset="-122"/>
                          </a:rPr>
                          <m:t>𝑥</m:t>
                        </m:r>
                      </m:oMath>
                    </m:oMathPara>
                  </a14:m>
                  <a:endParaRPr lang="en-US" sz="28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5" name="TextBox 3">
                  <a:extLst>
                    <a:ext uri="{FF2B5EF4-FFF2-40B4-BE49-F238E27FC236}">
                      <a16:creationId xmlns:a16="http://schemas.microsoft.com/office/drawing/2014/main" id="{83ED7D56-D538-4DB6-A87C-80620EC3D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304" y="2123032"/>
                  <a:ext cx="51135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4">
                  <a:extLst>
                    <a:ext uri="{FF2B5EF4-FFF2-40B4-BE49-F238E27FC236}">
                      <a16:creationId xmlns:a16="http://schemas.microsoft.com/office/drawing/2014/main" id="{29091F50-2914-423C-9234-4D6CD16ECC16}"/>
                    </a:ext>
                  </a:extLst>
                </p:cNvPr>
                <p:cNvSpPr txBox="1"/>
                <p:nvPr/>
              </p:nvSpPr>
              <p:spPr>
                <a:xfrm>
                  <a:off x="5485645" y="2124732"/>
                  <a:ext cx="515333" cy="461665"/>
                </a:xfrm>
                <a:prstGeom prst="rect">
                  <a:avLst/>
                </a:prstGeom>
                <a:noFill/>
              </p:spPr>
              <p:txBody>
                <a:bodyPr vert="horz"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楷体" pitchFamily="49" charset="-122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/>
                                <a:ea typeface="楷体" pitchFamily="49" charset="-122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6" name="TextBox 4">
                  <a:extLst>
                    <a:ext uri="{FF2B5EF4-FFF2-40B4-BE49-F238E27FC236}">
                      <a16:creationId xmlns:a16="http://schemas.microsoft.com/office/drawing/2014/main" id="{29091F50-2914-423C-9234-4D6CD16EC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645" y="2124732"/>
                  <a:ext cx="51533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316" r="-27059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5">
                  <a:extLst>
                    <a:ext uri="{FF2B5EF4-FFF2-40B4-BE49-F238E27FC236}">
                      <a16:creationId xmlns:a16="http://schemas.microsoft.com/office/drawing/2014/main" id="{8EB6295F-0992-467B-9BDD-8FE7CF0B6D16}"/>
                    </a:ext>
                  </a:extLst>
                </p:cNvPr>
                <p:cNvSpPr txBox="1"/>
                <p:nvPr/>
              </p:nvSpPr>
              <p:spPr>
                <a:xfrm>
                  <a:off x="7058607" y="2123032"/>
                  <a:ext cx="515333" cy="461665"/>
                </a:xfrm>
                <a:prstGeom prst="rect">
                  <a:avLst/>
                </a:prstGeom>
                <a:noFill/>
              </p:spPr>
              <p:txBody>
                <a:bodyPr vert="horz"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  <a:ea typeface="楷体" pitchFamily="49" charset="-122"/>
                          </a:rPr>
                          <m:t>𝑦</m:t>
                        </m:r>
                      </m:oMath>
                    </m:oMathPara>
                  </a14:m>
                  <a:endParaRPr lang="en-US" sz="28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7" name="TextBox 5">
                  <a:extLst>
                    <a:ext uri="{FF2B5EF4-FFF2-40B4-BE49-F238E27FC236}">
                      <a16:creationId xmlns:a16="http://schemas.microsoft.com/office/drawing/2014/main" id="{8EB6295F-0992-467B-9BDD-8FE7CF0B6D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8607" y="2123032"/>
                  <a:ext cx="51533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636BE383-8043-4525-9D9B-1CD2FEBB3FAA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>
              <a:off x="1604661" y="2353865"/>
              <a:ext cx="808207" cy="0"/>
            </a:xfrm>
            <a:prstGeom prst="straightConnector1">
              <a:avLst/>
            </a:prstGeom>
            <a:ln w="38100">
              <a:solidFill>
                <a:srgbClr val="D9231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4D49658B-A4FA-48E1-8077-DB440A071F7B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4677438" y="2353865"/>
              <a:ext cx="808207" cy="1700"/>
            </a:xfrm>
            <a:prstGeom prst="straightConnector1">
              <a:avLst/>
            </a:prstGeom>
            <a:ln w="38100">
              <a:solidFill>
                <a:srgbClr val="D9231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4BD676E-F472-4FF7-9617-506AAD06732E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 flipV="1">
              <a:off x="6000978" y="2353865"/>
              <a:ext cx="1057629" cy="1700"/>
            </a:xfrm>
            <a:prstGeom prst="straightConnector1">
              <a:avLst/>
            </a:prstGeom>
            <a:ln w="38100">
              <a:solidFill>
                <a:srgbClr val="D92319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F2804BE-71D7-401B-B01F-59E871D2F42E}"/>
              </a:ext>
            </a:extLst>
          </p:cNvPr>
          <p:cNvGrpSpPr/>
          <p:nvPr/>
        </p:nvGrpSpPr>
        <p:grpSpPr>
          <a:xfrm>
            <a:off x="583200" y="1152000"/>
            <a:ext cx="1741639" cy="400110"/>
            <a:chOff x="608655" y="1220200"/>
            <a:chExt cx="1741639" cy="40011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FF4ED31-1748-4854-BF04-6C83959BFBE8}"/>
                </a:ext>
              </a:extLst>
            </p:cNvPr>
            <p:cNvSpPr txBox="1"/>
            <p:nvPr/>
          </p:nvSpPr>
          <p:spPr>
            <a:xfrm>
              <a:off x="608655" y="1220200"/>
              <a:ext cx="1741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Normal CNNs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9A8D6F7-C8AE-4D86-9ED2-2FFC9826FC70}"/>
                </a:ext>
              </a:extLst>
            </p:cNvPr>
            <p:cNvCxnSpPr/>
            <p:nvPr/>
          </p:nvCxnSpPr>
          <p:spPr>
            <a:xfrm>
              <a:off x="650081" y="1620310"/>
              <a:ext cx="145732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8589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08A6301-1F36-4E4F-8E09-DEA7A56E5EFB}"/>
              </a:ext>
            </a:extLst>
          </p:cNvPr>
          <p:cNvSpPr/>
          <p:nvPr/>
        </p:nvSpPr>
        <p:spPr>
          <a:xfrm>
            <a:off x="438490" y="435814"/>
            <a:ext cx="2426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Network Structure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9E0B0E3-AF93-4301-AF36-5DB9A6D8A05A}"/>
              </a:ext>
            </a:extLst>
          </p:cNvPr>
          <p:cNvGrpSpPr/>
          <p:nvPr/>
        </p:nvGrpSpPr>
        <p:grpSpPr>
          <a:xfrm>
            <a:off x="583200" y="1152000"/>
            <a:ext cx="1470176" cy="400110"/>
            <a:chOff x="608400" y="1213058"/>
            <a:chExt cx="1470176" cy="40011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0C86061-0E61-4F72-BC3D-1B3A555C1673}"/>
                </a:ext>
              </a:extLst>
            </p:cNvPr>
            <p:cNvSpPr txBox="1"/>
            <p:nvPr/>
          </p:nvSpPr>
          <p:spPr>
            <a:xfrm>
              <a:off x="608400" y="1213058"/>
              <a:ext cx="147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GANs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1676EE4-3174-471B-B6F2-56B9E2DF1716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608400" y="1613168"/>
              <a:ext cx="69366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6">
                <a:extLst>
                  <a:ext uri="{FF2B5EF4-FFF2-40B4-BE49-F238E27FC236}">
                    <a16:creationId xmlns:a16="http://schemas.microsoft.com/office/drawing/2014/main" id="{051EEE5E-F3A9-4C50-BA39-080C06118763}"/>
                  </a:ext>
                </a:extLst>
              </p:cNvPr>
              <p:cNvSpPr txBox="1"/>
              <p:nvPr/>
            </p:nvSpPr>
            <p:spPr>
              <a:xfrm>
                <a:off x="6028299" y="2215753"/>
                <a:ext cx="563103" cy="400110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27" name="TextBox 6">
                <a:extLst>
                  <a:ext uri="{FF2B5EF4-FFF2-40B4-BE49-F238E27FC236}">
                    <a16:creationId xmlns:a16="http://schemas.microsoft.com/office/drawing/2014/main" id="{051EEE5E-F3A9-4C50-BA39-080C06118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299" y="2215753"/>
                <a:ext cx="563103" cy="400110"/>
              </a:xfrm>
              <a:prstGeom prst="rect">
                <a:avLst/>
              </a:prstGeom>
              <a:blipFill>
                <a:blip r:embed="rId2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376D7DA4-BECD-474D-98D3-E5493A962CA8}"/>
                  </a:ext>
                </a:extLst>
              </p:cNvPr>
              <p:cNvSpPr txBox="1"/>
              <p:nvPr/>
            </p:nvSpPr>
            <p:spPr>
              <a:xfrm>
                <a:off x="6221516" y="2741005"/>
                <a:ext cx="569066" cy="400110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376D7DA4-BECD-474D-98D3-E5493A962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516" y="2741005"/>
                <a:ext cx="569066" cy="400110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14">
                <a:extLst>
                  <a:ext uri="{FF2B5EF4-FFF2-40B4-BE49-F238E27FC236}">
                    <a16:creationId xmlns:a16="http://schemas.microsoft.com/office/drawing/2014/main" id="{104C5157-D3F3-4B63-93C1-BA22FF9578C8}"/>
                  </a:ext>
                </a:extLst>
              </p:cNvPr>
              <p:cNvSpPr txBox="1"/>
              <p:nvPr/>
            </p:nvSpPr>
            <p:spPr>
              <a:xfrm>
                <a:off x="6563888" y="1947657"/>
                <a:ext cx="569066" cy="400110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29" name="TextBox 14">
                <a:extLst>
                  <a:ext uri="{FF2B5EF4-FFF2-40B4-BE49-F238E27FC236}">
                    <a16:creationId xmlns:a16="http://schemas.microsoft.com/office/drawing/2014/main" id="{104C5157-D3F3-4B63-93C1-BA22FF95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88" y="1947657"/>
                <a:ext cx="569066" cy="400110"/>
              </a:xfrm>
              <a:prstGeom prst="rect">
                <a:avLst/>
              </a:prstGeom>
              <a:blipFill>
                <a:blip r:embed="rId4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5">
                <a:extLst>
                  <a:ext uri="{FF2B5EF4-FFF2-40B4-BE49-F238E27FC236}">
                    <a16:creationId xmlns:a16="http://schemas.microsoft.com/office/drawing/2014/main" id="{28907D3C-F10A-4B5F-A9BC-F4A63C797EFD}"/>
                  </a:ext>
                </a:extLst>
              </p:cNvPr>
              <p:cNvSpPr txBox="1"/>
              <p:nvPr/>
            </p:nvSpPr>
            <p:spPr>
              <a:xfrm>
                <a:off x="6871141" y="2528295"/>
                <a:ext cx="570284" cy="400110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30" name="TextBox 15">
                <a:extLst>
                  <a:ext uri="{FF2B5EF4-FFF2-40B4-BE49-F238E27FC236}">
                    <a16:creationId xmlns:a16="http://schemas.microsoft.com/office/drawing/2014/main" id="{28907D3C-F10A-4B5F-A9BC-F4A63C797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141" y="2528295"/>
                <a:ext cx="570284" cy="400110"/>
              </a:xfrm>
              <a:prstGeom prst="rect">
                <a:avLst/>
              </a:prstGeom>
              <a:blipFill>
                <a:blip r:embed="rId5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6CFB2B09-6C7D-47F5-B51B-802487F5ECEE}"/>
              </a:ext>
            </a:extLst>
          </p:cNvPr>
          <p:cNvSpPr/>
          <p:nvPr/>
        </p:nvSpPr>
        <p:spPr>
          <a:xfrm>
            <a:off x="5815568" y="1785376"/>
            <a:ext cx="1625858" cy="1660974"/>
          </a:xfrm>
          <a:prstGeom prst="ellipse">
            <a:avLst/>
          </a:prstGeom>
          <a:noFill/>
          <a:ln w="28575">
            <a:solidFill>
              <a:srgbClr val="D92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68F6953-76DF-4B07-A954-97FA2CECD9E7}"/>
              </a:ext>
            </a:extLst>
          </p:cNvPr>
          <p:cNvGrpSpPr/>
          <p:nvPr/>
        </p:nvGrpSpPr>
        <p:grpSpPr>
          <a:xfrm>
            <a:off x="1356119" y="2275765"/>
            <a:ext cx="1430761" cy="400110"/>
            <a:chOff x="351433" y="2553912"/>
            <a:chExt cx="2441420" cy="730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8">
                  <a:extLst>
                    <a:ext uri="{FF2B5EF4-FFF2-40B4-BE49-F238E27FC236}">
                      <a16:creationId xmlns:a16="http://schemas.microsoft.com/office/drawing/2014/main" id="{CAC1D55E-86A7-4A4A-8DAA-82733365DEB5}"/>
                    </a:ext>
                  </a:extLst>
                </p:cNvPr>
                <p:cNvSpPr txBox="1"/>
                <p:nvPr/>
              </p:nvSpPr>
              <p:spPr>
                <a:xfrm>
                  <a:off x="351433" y="2553912"/>
                  <a:ext cx="1476313" cy="730732"/>
                </a:xfrm>
                <a:prstGeom prst="rect">
                  <a:avLst/>
                </a:prstGeom>
                <a:noFill/>
              </p:spPr>
              <p:txBody>
                <a:bodyPr vert="horz"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楷体" pitchFamily="49" charset="-122"/>
                            <a:cs typeface="Times New Roman" pitchFamily="18" charset="0"/>
                          </a:rPr>
                          <m:t>𝑛𝑜𝑖𝑠𝑒</m:t>
                        </m:r>
                      </m:oMath>
                    </m:oMathPara>
                  </a14:m>
                  <a:endParaRPr lang="en-US" sz="2000" dirty="0">
                    <a:latin typeface="Times New Roman" pitchFamily="18" charset="0"/>
                    <a:ea typeface="楷体" pitchFamily="49" charset="-122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8">
                  <a:extLst>
                    <a:ext uri="{FF2B5EF4-FFF2-40B4-BE49-F238E27FC236}">
                      <a16:creationId xmlns:a16="http://schemas.microsoft.com/office/drawing/2014/main" id="{CAC1D55E-86A7-4A4A-8DAA-82733365D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33" y="2553912"/>
                  <a:ext cx="1476313" cy="7307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70293941-7480-4C9C-9C9C-6FAE7D894B72}"/>
                </a:ext>
              </a:extLst>
            </p:cNvPr>
            <p:cNvCxnSpPr>
              <a:cxnSpLocks/>
              <a:stCxn id="33" idx="3"/>
              <a:endCxn id="36" idx="1"/>
            </p:cNvCxnSpPr>
            <p:nvPr/>
          </p:nvCxnSpPr>
          <p:spPr>
            <a:xfrm>
              <a:off x="1827746" y="2919278"/>
              <a:ext cx="965107" cy="17496"/>
            </a:xfrm>
            <a:prstGeom prst="straightConnector1">
              <a:avLst/>
            </a:prstGeom>
            <a:ln w="38100">
              <a:solidFill>
                <a:srgbClr val="D9231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FD536A2-F333-4B83-B400-FD955ADA6D1B}"/>
              </a:ext>
            </a:extLst>
          </p:cNvPr>
          <p:cNvGrpSpPr/>
          <p:nvPr/>
        </p:nvGrpSpPr>
        <p:grpSpPr>
          <a:xfrm>
            <a:off x="2786880" y="2095985"/>
            <a:ext cx="2762685" cy="778830"/>
            <a:chOff x="2792853" y="2225575"/>
            <a:chExt cx="4714188" cy="1422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圆角矩形 2">
                  <a:extLst>
                    <a:ext uri="{FF2B5EF4-FFF2-40B4-BE49-F238E27FC236}">
                      <a16:creationId xmlns:a16="http://schemas.microsoft.com/office/drawing/2014/main" id="{401A9909-7E5C-4DE1-88A6-AE7C1CEC4697}"/>
                    </a:ext>
                  </a:extLst>
                </p:cNvPr>
                <p:cNvSpPr/>
                <p:nvPr/>
              </p:nvSpPr>
              <p:spPr>
                <a:xfrm>
                  <a:off x="2792853" y="2225575"/>
                  <a:ext cx="2987194" cy="1422400"/>
                </a:xfrm>
                <a:prstGeom prst="roundRect">
                  <a:avLst/>
                </a:prstGeom>
                <a:noFill/>
                <a:ln w="28575">
                  <a:solidFill>
                    <a:srgbClr val="D9231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𝐺𝑒𝑛𝑒𝑟𝑎𝑡𝑜𝑟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6" name="圆角矩形 2">
                  <a:extLst>
                    <a:ext uri="{FF2B5EF4-FFF2-40B4-BE49-F238E27FC236}">
                      <a16:creationId xmlns:a16="http://schemas.microsoft.com/office/drawing/2014/main" id="{401A9909-7E5C-4DE1-88A6-AE7C1CEC46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853" y="2225575"/>
                  <a:ext cx="2987194" cy="14224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D92319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4">
                  <a:extLst>
                    <a:ext uri="{FF2B5EF4-FFF2-40B4-BE49-F238E27FC236}">
                      <a16:creationId xmlns:a16="http://schemas.microsoft.com/office/drawing/2014/main" id="{7C423D0E-A67C-40C8-B1B3-86E0C219FFAE}"/>
                    </a:ext>
                  </a:extLst>
                </p:cNvPr>
                <p:cNvSpPr txBox="1"/>
                <p:nvPr/>
              </p:nvSpPr>
              <p:spPr>
                <a:xfrm>
                  <a:off x="6719484" y="2550212"/>
                  <a:ext cx="787557" cy="730733"/>
                </a:xfrm>
                <a:prstGeom prst="rect">
                  <a:avLst/>
                </a:prstGeom>
                <a:noFill/>
              </p:spPr>
              <p:txBody>
                <a:bodyPr vert="horz"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楷体" pitchFamily="49" charset="-122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/>
                                <a:ea typeface="楷体" pitchFamily="49" charset="-122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37" name="TextBox 4">
                  <a:extLst>
                    <a:ext uri="{FF2B5EF4-FFF2-40B4-BE49-F238E27FC236}">
                      <a16:creationId xmlns:a16="http://schemas.microsoft.com/office/drawing/2014/main" id="{7C423D0E-A67C-40C8-B1B3-86E0C219FF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9484" y="2550212"/>
                  <a:ext cx="787557" cy="730733"/>
                </a:xfrm>
                <a:prstGeom prst="rect">
                  <a:avLst/>
                </a:prstGeom>
                <a:blipFill>
                  <a:blip r:embed="rId8"/>
                  <a:stretch>
                    <a:fillRect t="-3030" r="-25333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8BF0E78B-2BB9-4C71-BFF2-7344976F5E55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 flipV="1">
              <a:off x="5780047" y="2915579"/>
              <a:ext cx="939437" cy="21196"/>
            </a:xfrm>
            <a:prstGeom prst="straightConnector1">
              <a:avLst/>
            </a:prstGeom>
            <a:ln w="38100">
              <a:solidFill>
                <a:srgbClr val="D9231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任意多边形 26">
            <a:extLst>
              <a:ext uri="{FF2B5EF4-FFF2-40B4-BE49-F238E27FC236}">
                <a16:creationId xmlns:a16="http://schemas.microsoft.com/office/drawing/2014/main" id="{A94758E8-207F-42DF-A7F7-DF6C2657BF75}"/>
              </a:ext>
            </a:extLst>
          </p:cNvPr>
          <p:cNvSpPr/>
          <p:nvPr/>
        </p:nvSpPr>
        <p:spPr>
          <a:xfrm>
            <a:off x="5437139" y="1948658"/>
            <a:ext cx="1182320" cy="470488"/>
          </a:xfrm>
          <a:custGeom>
            <a:avLst/>
            <a:gdLst>
              <a:gd name="connsiteX0" fmla="*/ 0 w 2017486"/>
              <a:gd name="connsiteY0" fmla="*/ 859265 h 859265"/>
              <a:gd name="connsiteX1" fmla="*/ 159657 w 2017486"/>
              <a:gd name="connsiteY1" fmla="*/ 467380 h 859265"/>
              <a:gd name="connsiteX2" fmla="*/ 508000 w 2017486"/>
              <a:gd name="connsiteY2" fmla="*/ 133551 h 859265"/>
              <a:gd name="connsiteX3" fmla="*/ 1045029 w 2017486"/>
              <a:gd name="connsiteY3" fmla="*/ 2923 h 859265"/>
              <a:gd name="connsiteX4" fmla="*/ 1596571 w 2017486"/>
              <a:gd name="connsiteY4" fmla="*/ 60980 h 859265"/>
              <a:gd name="connsiteX5" fmla="*/ 2017486 w 2017486"/>
              <a:gd name="connsiteY5" fmla="*/ 264180 h 859265"/>
              <a:gd name="connsiteX6" fmla="*/ 2017486 w 2017486"/>
              <a:gd name="connsiteY6" fmla="*/ 264180 h 8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7486" h="859265">
                <a:moveTo>
                  <a:pt x="0" y="859265"/>
                </a:moveTo>
                <a:cubicBezTo>
                  <a:pt x="37495" y="723798"/>
                  <a:pt x="74990" y="588332"/>
                  <a:pt x="159657" y="467380"/>
                </a:cubicBezTo>
                <a:cubicBezTo>
                  <a:pt x="244324" y="346428"/>
                  <a:pt x="360438" y="210960"/>
                  <a:pt x="508000" y="133551"/>
                </a:cubicBezTo>
                <a:cubicBezTo>
                  <a:pt x="655562" y="56142"/>
                  <a:pt x="863601" y="15018"/>
                  <a:pt x="1045029" y="2923"/>
                </a:cubicBezTo>
                <a:cubicBezTo>
                  <a:pt x="1226457" y="-9172"/>
                  <a:pt x="1434495" y="17437"/>
                  <a:pt x="1596571" y="60980"/>
                </a:cubicBezTo>
                <a:cubicBezTo>
                  <a:pt x="1758647" y="104523"/>
                  <a:pt x="2017486" y="264180"/>
                  <a:pt x="2017486" y="264180"/>
                </a:cubicBezTo>
                <a:lnTo>
                  <a:pt x="2017486" y="264180"/>
                </a:lnTo>
              </a:path>
            </a:pathLst>
          </a:custGeom>
          <a:noFill/>
          <a:ln w="28575">
            <a:solidFill>
              <a:srgbClr val="D92319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任意多边形 27">
            <a:extLst>
              <a:ext uri="{FF2B5EF4-FFF2-40B4-BE49-F238E27FC236}">
                <a16:creationId xmlns:a16="http://schemas.microsoft.com/office/drawing/2014/main" id="{2A691742-EC37-4B9C-8BCA-CECCD43F5BBA}"/>
              </a:ext>
            </a:extLst>
          </p:cNvPr>
          <p:cNvSpPr/>
          <p:nvPr/>
        </p:nvSpPr>
        <p:spPr>
          <a:xfrm>
            <a:off x="5437139" y="2361518"/>
            <a:ext cx="629436" cy="115255"/>
          </a:xfrm>
          <a:custGeom>
            <a:avLst/>
            <a:gdLst>
              <a:gd name="connsiteX0" fmla="*/ 0 w 1074057"/>
              <a:gd name="connsiteY0" fmla="*/ 210493 h 210493"/>
              <a:gd name="connsiteX1" fmla="*/ 478972 w 1074057"/>
              <a:gd name="connsiteY1" fmla="*/ 21808 h 210493"/>
              <a:gd name="connsiteX2" fmla="*/ 725715 w 1074057"/>
              <a:gd name="connsiteY2" fmla="*/ 21808 h 210493"/>
              <a:gd name="connsiteX3" fmla="*/ 1074057 w 1074057"/>
              <a:gd name="connsiteY3" fmla="*/ 181465 h 210493"/>
              <a:gd name="connsiteX4" fmla="*/ 1074057 w 1074057"/>
              <a:gd name="connsiteY4" fmla="*/ 181465 h 210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57" h="210493">
                <a:moveTo>
                  <a:pt x="0" y="210493"/>
                </a:moveTo>
                <a:cubicBezTo>
                  <a:pt x="179010" y="131874"/>
                  <a:pt x="358020" y="53255"/>
                  <a:pt x="478972" y="21808"/>
                </a:cubicBezTo>
                <a:cubicBezTo>
                  <a:pt x="599924" y="-9639"/>
                  <a:pt x="626534" y="-4801"/>
                  <a:pt x="725715" y="21808"/>
                </a:cubicBezTo>
                <a:cubicBezTo>
                  <a:pt x="824896" y="48417"/>
                  <a:pt x="1074057" y="181465"/>
                  <a:pt x="1074057" y="181465"/>
                </a:cubicBezTo>
                <a:lnTo>
                  <a:pt x="1074057" y="181465"/>
                </a:lnTo>
              </a:path>
            </a:pathLst>
          </a:custGeom>
          <a:noFill/>
          <a:ln w="28575">
            <a:solidFill>
              <a:srgbClr val="D92319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任意多边形 28">
            <a:extLst>
              <a:ext uri="{FF2B5EF4-FFF2-40B4-BE49-F238E27FC236}">
                <a16:creationId xmlns:a16="http://schemas.microsoft.com/office/drawing/2014/main" id="{BBA164DB-97AA-40EB-B45C-F752B36945C3}"/>
              </a:ext>
            </a:extLst>
          </p:cNvPr>
          <p:cNvSpPr/>
          <p:nvPr/>
        </p:nvSpPr>
        <p:spPr>
          <a:xfrm>
            <a:off x="5488175" y="2570143"/>
            <a:ext cx="1480026" cy="166892"/>
          </a:xfrm>
          <a:custGeom>
            <a:avLst/>
            <a:gdLst>
              <a:gd name="connsiteX0" fmla="*/ 0 w 2525485"/>
              <a:gd name="connsiteY0" fmla="*/ 0 h 304800"/>
              <a:gd name="connsiteX1" fmla="*/ 1828800 w 2525485"/>
              <a:gd name="connsiteY1" fmla="*/ 116114 h 304800"/>
              <a:gd name="connsiteX2" fmla="*/ 2525485 w 2525485"/>
              <a:gd name="connsiteY2" fmla="*/ 304800 h 304800"/>
              <a:gd name="connsiteX3" fmla="*/ 2525485 w 2525485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485" h="304800">
                <a:moveTo>
                  <a:pt x="0" y="0"/>
                </a:moveTo>
                <a:cubicBezTo>
                  <a:pt x="703943" y="32657"/>
                  <a:pt x="1407886" y="65314"/>
                  <a:pt x="1828800" y="116114"/>
                </a:cubicBezTo>
                <a:cubicBezTo>
                  <a:pt x="2249714" y="166914"/>
                  <a:pt x="2525485" y="304800"/>
                  <a:pt x="2525485" y="304800"/>
                </a:cubicBezTo>
                <a:lnTo>
                  <a:pt x="2525485" y="304800"/>
                </a:lnTo>
              </a:path>
            </a:pathLst>
          </a:custGeom>
          <a:noFill/>
          <a:ln w="28575">
            <a:solidFill>
              <a:srgbClr val="D92319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任意多边形 31">
            <a:extLst>
              <a:ext uri="{FF2B5EF4-FFF2-40B4-BE49-F238E27FC236}">
                <a16:creationId xmlns:a16="http://schemas.microsoft.com/office/drawing/2014/main" id="{4EA4AC56-ADD8-4EB6-B9E6-17028DE70718}"/>
              </a:ext>
            </a:extLst>
          </p:cNvPr>
          <p:cNvSpPr/>
          <p:nvPr/>
        </p:nvSpPr>
        <p:spPr>
          <a:xfrm>
            <a:off x="5437139" y="2617827"/>
            <a:ext cx="884614" cy="382697"/>
          </a:xfrm>
          <a:custGeom>
            <a:avLst/>
            <a:gdLst>
              <a:gd name="connsiteX0" fmla="*/ 0 w 1509486"/>
              <a:gd name="connsiteY0" fmla="*/ 0 h 698930"/>
              <a:gd name="connsiteX1" fmla="*/ 624114 w 1509486"/>
              <a:gd name="connsiteY1" fmla="*/ 508000 h 698930"/>
              <a:gd name="connsiteX2" fmla="*/ 1190171 w 1509486"/>
              <a:gd name="connsiteY2" fmla="*/ 682171 h 698930"/>
              <a:gd name="connsiteX3" fmla="*/ 1509486 w 1509486"/>
              <a:gd name="connsiteY3" fmla="*/ 682171 h 69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9486" h="698930">
                <a:moveTo>
                  <a:pt x="0" y="0"/>
                </a:moveTo>
                <a:cubicBezTo>
                  <a:pt x="212876" y="197152"/>
                  <a:pt x="425752" y="394305"/>
                  <a:pt x="624114" y="508000"/>
                </a:cubicBezTo>
                <a:cubicBezTo>
                  <a:pt x="822476" y="621695"/>
                  <a:pt x="1042609" y="653143"/>
                  <a:pt x="1190171" y="682171"/>
                </a:cubicBezTo>
                <a:cubicBezTo>
                  <a:pt x="1337733" y="711200"/>
                  <a:pt x="1423609" y="696685"/>
                  <a:pt x="1509486" y="682171"/>
                </a:cubicBezTo>
              </a:path>
            </a:pathLst>
          </a:custGeom>
          <a:noFill/>
          <a:ln w="28575">
            <a:solidFill>
              <a:srgbClr val="D92319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26148284-BDB0-4E32-B2E1-76F2DEE13782}"/>
              </a:ext>
            </a:extLst>
          </p:cNvPr>
          <p:cNvSpPr txBox="1"/>
          <p:nvPr/>
        </p:nvSpPr>
        <p:spPr>
          <a:xfrm>
            <a:off x="528060" y="3551918"/>
            <a:ext cx="5577874" cy="96795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ea typeface="楷体" pitchFamily="49" charset="-122"/>
                <a:cs typeface="Times New Roman" pitchFamily="18" charset="0"/>
              </a:rPr>
              <a:t>Problem: 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ea typeface="楷体" pitchFamily="49" charset="-122"/>
                <a:cs typeface="Times New Roman" pitchFamily="18" charset="0"/>
              </a:rPr>
              <a:t>        </a:t>
            </a:r>
            <a:r>
              <a:rPr lang="en-US" sz="2000" dirty="0">
                <a:ea typeface="楷体" pitchFamily="49" charset="-122"/>
                <a:cs typeface="Times New Roman" pitchFamily="18" charset="0"/>
              </a:rPr>
              <a:t>We cannot assign a target for every noise signal.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33">
                <a:extLst>
                  <a:ext uri="{FF2B5EF4-FFF2-40B4-BE49-F238E27FC236}">
                    <a16:creationId xmlns:a16="http://schemas.microsoft.com/office/drawing/2014/main" id="{F1AD18B7-A9E6-4E1E-BFDD-56B946663D0D}"/>
                  </a:ext>
                </a:extLst>
              </p:cNvPr>
              <p:cNvSpPr txBox="1"/>
              <p:nvPr/>
            </p:nvSpPr>
            <p:spPr>
              <a:xfrm>
                <a:off x="4475236" y="798552"/>
                <a:ext cx="4061625" cy="707886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/>
                              <a:ea typeface="楷体" pitchFamily="49" charset="-122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𝑖𝑠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𝑖𝑛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𝑡h𝑒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𝑐𝑖𝑟𝑐𝑙𝑒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 →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𝑙𝑜𝑤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𝑙𝑜𝑠𝑠</m:t>
                      </m:r>
                    </m:oMath>
                  </m:oMathPara>
                </a14:m>
                <a:endParaRPr lang="en-US" sz="2000" b="0" dirty="0">
                  <a:latin typeface="楷体" pitchFamily="49" charset="-122"/>
                  <a:ea typeface="楷体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楷体" pitchFamily="49" charset="-122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/>
                              <a:ea typeface="楷体" pitchFamily="49" charset="-122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en-US" sz="2000" i="1">
                          <a:latin typeface="Cambria Math"/>
                          <a:ea typeface="楷体" pitchFamily="49" charset="-122"/>
                        </a:rPr>
                        <m:t>𝑖𝑠</m:t>
                      </m:r>
                      <m:r>
                        <a:rPr lang="en-US" sz="2000" i="1"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𝑛𝑜𝑡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en-US" sz="2000" i="1">
                          <a:latin typeface="Cambria Math"/>
                          <a:ea typeface="楷体" pitchFamily="49" charset="-122"/>
                        </a:rPr>
                        <m:t>𝑖𝑛</m:t>
                      </m:r>
                      <m:r>
                        <a:rPr lang="en-US" sz="2000" i="1"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en-US" sz="2000" i="1">
                          <a:latin typeface="Cambria Math"/>
                          <a:ea typeface="楷体" pitchFamily="49" charset="-122"/>
                        </a:rPr>
                        <m:t>𝑡h𝑒</m:t>
                      </m:r>
                      <m:r>
                        <a:rPr lang="en-US" sz="2000" i="1"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en-US" sz="2000" i="1">
                          <a:latin typeface="Cambria Math"/>
                          <a:ea typeface="楷体" pitchFamily="49" charset="-122"/>
                        </a:rPr>
                        <m:t>𝑐𝑖𝑟𝑐𝑙𝑒</m:t>
                      </m:r>
                      <m:r>
                        <a:rPr lang="en-US" sz="2000" i="1">
                          <a:latin typeface="Cambria Math"/>
                          <a:ea typeface="楷体" pitchFamily="49" charset="-122"/>
                        </a:rPr>
                        <m:t> →</m:t>
                      </m:r>
                      <m:r>
                        <a:rPr lang="en-US" sz="2000" b="0" i="1" smtClean="0">
                          <a:latin typeface="Cambria Math"/>
                          <a:ea typeface="楷体" pitchFamily="49" charset="-122"/>
                        </a:rPr>
                        <m:t>h𝑖𝑔h</m:t>
                      </m:r>
                      <m:r>
                        <a:rPr lang="en-US" sz="2000" i="1"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en-US" sz="2000" i="1">
                          <a:latin typeface="Cambria Math"/>
                          <a:ea typeface="楷体" pitchFamily="49" charset="-122"/>
                        </a:rPr>
                        <m:t>𝑙𝑜𝑠𝑠</m:t>
                      </m:r>
                    </m:oMath>
                  </m:oMathPara>
                </a14:m>
                <a:endParaRPr lang="en-US" sz="2000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55" name="TextBox 33">
                <a:extLst>
                  <a:ext uri="{FF2B5EF4-FFF2-40B4-BE49-F238E27FC236}">
                    <a16:creationId xmlns:a16="http://schemas.microsoft.com/office/drawing/2014/main" id="{F1AD18B7-A9E6-4E1E-BFDD-56B946663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236" y="798552"/>
                <a:ext cx="4061625" cy="707886"/>
              </a:xfrm>
              <a:prstGeom prst="rect">
                <a:avLst/>
              </a:prstGeom>
              <a:blipFill>
                <a:blip r:embed="rId9"/>
                <a:stretch>
                  <a:fillRect t="-1724" b="-9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>
            <a:extLst>
              <a:ext uri="{FF2B5EF4-FFF2-40B4-BE49-F238E27FC236}">
                <a16:creationId xmlns:a16="http://schemas.microsoft.com/office/drawing/2014/main" id="{14E97F25-69E0-4893-B5E5-5FE2211033AA}"/>
              </a:ext>
            </a:extLst>
          </p:cNvPr>
          <p:cNvSpPr/>
          <p:nvPr/>
        </p:nvSpPr>
        <p:spPr>
          <a:xfrm>
            <a:off x="5088028" y="1506438"/>
            <a:ext cx="2598647" cy="21698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5D411260-26CD-41A0-92FB-A17A1B9C9063}"/>
              </a:ext>
            </a:extLst>
          </p:cNvPr>
          <p:cNvSpPr txBox="1"/>
          <p:nvPr/>
        </p:nvSpPr>
        <p:spPr>
          <a:xfrm>
            <a:off x="6381206" y="4085518"/>
            <a:ext cx="2217274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ea typeface="楷体" pitchFamily="49" charset="-122"/>
                <a:cs typeface="Times New Roman" pitchFamily="18" charset="0"/>
              </a:rPr>
              <a:t>CLASSIFICATION!</a:t>
            </a:r>
          </a:p>
        </p:txBody>
      </p:sp>
    </p:spTree>
    <p:extLst>
      <p:ext uri="{BB962C8B-B14F-4D97-AF65-F5344CB8AC3E}">
        <p14:creationId xmlns:p14="http://schemas.microsoft.com/office/powerpoint/2010/main" val="2043801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 animBg="1"/>
      <p:bldP spid="39" grpId="0" animBg="1"/>
      <p:bldP spid="40" grpId="0" animBg="1"/>
      <p:bldP spid="41" grpId="0" animBg="1"/>
      <p:bldP spid="42" grpId="0" animBg="1"/>
      <p:bldP spid="50" grpId="0"/>
      <p:bldP spid="55" grpId="0"/>
      <p:bldP spid="5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4798</TotalTime>
  <Words>449</Words>
  <Application>Microsoft Office PowerPoint</Application>
  <PresentationFormat>全屏显示(16:9)</PresentationFormat>
  <Paragraphs>123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Gill Sans</vt:lpstr>
      <vt:lpstr>华文细黑</vt:lpstr>
      <vt:lpstr>楷体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一宁宝宝</cp:lastModifiedBy>
  <cp:revision>201</cp:revision>
  <dcterms:created xsi:type="dcterms:W3CDTF">2017-10-30T02:36:03Z</dcterms:created>
  <dcterms:modified xsi:type="dcterms:W3CDTF">2020-09-17T07:13:54Z</dcterms:modified>
</cp:coreProperties>
</file>